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34" r:id="rId4"/>
  </p:sldMasterIdLst>
  <p:notesMasterIdLst>
    <p:notesMasterId r:id="rId47"/>
  </p:notesMasterIdLst>
  <p:sldIdLst>
    <p:sldId id="256" r:id="rId5"/>
    <p:sldId id="257" r:id="rId6"/>
    <p:sldId id="258" r:id="rId7"/>
    <p:sldId id="324" r:id="rId8"/>
    <p:sldId id="285" r:id="rId9"/>
    <p:sldId id="296" r:id="rId10"/>
    <p:sldId id="282" r:id="rId11"/>
    <p:sldId id="259" r:id="rId12"/>
    <p:sldId id="260" r:id="rId13"/>
    <p:sldId id="298" r:id="rId14"/>
    <p:sldId id="283" r:id="rId15"/>
    <p:sldId id="306" r:id="rId16"/>
    <p:sldId id="261" r:id="rId17"/>
    <p:sldId id="268" r:id="rId18"/>
    <p:sldId id="297" r:id="rId19"/>
    <p:sldId id="270" r:id="rId20"/>
    <p:sldId id="272" r:id="rId21"/>
    <p:sldId id="271" r:id="rId22"/>
    <p:sldId id="275" r:id="rId23"/>
    <p:sldId id="274" r:id="rId24"/>
    <p:sldId id="305" r:id="rId25"/>
    <p:sldId id="317" r:id="rId26"/>
    <p:sldId id="277" r:id="rId27"/>
    <p:sldId id="307" r:id="rId28"/>
    <p:sldId id="292" r:id="rId29"/>
    <p:sldId id="316" r:id="rId30"/>
    <p:sldId id="313" r:id="rId31"/>
    <p:sldId id="263" r:id="rId32"/>
    <p:sldId id="315" r:id="rId33"/>
    <p:sldId id="301" r:id="rId34"/>
    <p:sldId id="311" r:id="rId35"/>
    <p:sldId id="312" r:id="rId36"/>
    <p:sldId id="300" r:id="rId37"/>
    <p:sldId id="291" r:id="rId38"/>
    <p:sldId id="290" r:id="rId39"/>
    <p:sldId id="319" r:id="rId40"/>
    <p:sldId id="318" r:id="rId41"/>
    <p:sldId id="321" r:id="rId42"/>
    <p:sldId id="323" r:id="rId43"/>
    <p:sldId id="320" r:id="rId44"/>
    <p:sldId id="322" r:id="rId45"/>
    <p:sldId id="293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D40C90-2839-B841-9589-F11279F603F8}" v="455" dt="2024-03-14T15:13:26.835"/>
    <p1510:client id="{373A14EC-D9F9-26C5-1241-7ACF5E9AAA6A}" v="1355" dt="2024-03-14T15:19:12.431"/>
    <p1510:client id="{581BFBB0-864A-4CC3-B608-8ECC49E3E360}" v="7550" dt="2024-03-14T15:16:05.409"/>
    <p1510:client id="{7B8A45F3-638B-C31B-0C03-C2AD39C0C2D4}" v="14" dt="2024-03-14T15:02:06.580"/>
    <p1510:client id="{944D83C4-AB5E-4E06-9628-1751756ABAFF}" v="261" dt="2024-03-14T16:58:34.966"/>
    <p1510:client id="{A6E602EC-6E62-79B7-3059-6971CF466BA0}" v="31" dt="2024-03-14T12:40:14.137"/>
    <p1510:client id="{C3AAFD05-1D33-6543-ACB8-966FBA9627FD}" v="4409" dt="2024-03-14T19:54:50.724"/>
    <p1510:client id="{D6F888F4-5A59-6EF5-0F72-2E5A5F1FB7D7}" v="204" dt="2024-03-14T13:08:49.3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9"/>
  </p:normalViewPr>
  <p:slideViewPr>
    <p:cSldViewPr snapToGrid="0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F085EE-71A4-4D8F-B33A-FE252D98F37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9842E93-9557-49FF-A66A-C89642B453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Probability a borrower is unable to pay back a debt within a given time</a:t>
          </a:r>
        </a:p>
      </dgm:t>
    </dgm:pt>
    <dgm:pt modelId="{F62365AC-B5B6-4C48-91EF-5D8C0CBB733F}" type="parTrans" cxnId="{C33C30C1-4381-450E-8280-E1E157F66DB0}">
      <dgm:prSet/>
      <dgm:spPr/>
      <dgm:t>
        <a:bodyPr/>
        <a:lstStyle/>
        <a:p>
          <a:endParaRPr lang="en-US"/>
        </a:p>
      </dgm:t>
    </dgm:pt>
    <dgm:pt modelId="{AF78387C-4878-4395-AEB4-DEE10667133D}" type="sibTrans" cxnId="{C33C30C1-4381-450E-8280-E1E157F66DB0}">
      <dgm:prSet/>
      <dgm:spPr/>
      <dgm:t>
        <a:bodyPr/>
        <a:lstStyle/>
        <a:p>
          <a:endParaRPr lang="en-US"/>
        </a:p>
      </dgm:t>
    </dgm:pt>
    <dgm:pt modelId="{6F9FCEB4-B68C-4F51-8EDF-2F0D10427C0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Links directly to individual’s credit score</a:t>
          </a:r>
        </a:p>
      </dgm:t>
    </dgm:pt>
    <dgm:pt modelId="{BD0CDD93-D235-4589-A100-B6D7F20B028B}" type="parTrans" cxnId="{43769636-1192-4535-B8B8-3A6C419F0802}">
      <dgm:prSet/>
      <dgm:spPr/>
      <dgm:t>
        <a:bodyPr/>
        <a:lstStyle/>
        <a:p>
          <a:endParaRPr lang="en-US"/>
        </a:p>
      </dgm:t>
    </dgm:pt>
    <dgm:pt modelId="{2FD4E633-86F1-4CB1-8ECD-D742AF19979D}" type="sibTrans" cxnId="{43769636-1192-4535-B8B8-3A6C419F0802}">
      <dgm:prSet/>
      <dgm:spPr/>
      <dgm:t>
        <a:bodyPr/>
        <a:lstStyle/>
        <a:p>
          <a:endParaRPr lang="en-US"/>
        </a:p>
      </dgm:t>
    </dgm:pt>
    <dgm:pt modelId="{4A5F9B53-19A1-4E5F-B8C1-9398D294A14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Crucial information for lenders</a:t>
          </a:r>
        </a:p>
      </dgm:t>
    </dgm:pt>
    <dgm:pt modelId="{41D8CC1D-4DB4-4551-9F22-7004673E9809}" type="parTrans" cxnId="{215AA505-399E-4DF2-92BB-57386FC45F15}">
      <dgm:prSet/>
      <dgm:spPr/>
      <dgm:t>
        <a:bodyPr/>
        <a:lstStyle/>
        <a:p>
          <a:endParaRPr lang="en-US"/>
        </a:p>
      </dgm:t>
    </dgm:pt>
    <dgm:pt modelId="{09B6FD5C-9E09-4A7B-8769-55AC8E705A3A}" type="sibTrans" cxnId="{215AA505-399E-4DF2-92BB-57386FC45F15}">
      <dgm:prSet/>
      <dgm:spPr/>
      <dgm:t>
        <a:bodyPr/>
        <a:lstStyle/>
        <a:p>
          <a:endParaRPr lang="en-US"/>
        </a:p>
      </dgm:t>
    </dgm:pt>
    <dgm:pt modelId="{D433BF4F-6E88-4FC8-84E4-3EEE8FA43A0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Especially important in current times</a:t>
          </a:r>
        </a:p>
      </dgm:t>
    </dgm:pt>
    <dgm:pt modelId="{579D930B-86CC-4DA1-9D70-600A5513D1EC}" type="parTrans" cxnId="{652D54D7-D35C-4739-B879-E7227E0EA099}">
      <dgm:prSet/>
      <dgm:spPr/>
      <dgm:t>
        <a:bodyPr/>
        <a:lstStyle/>
        <a:p>
          <a:endParaRPr lang="en-US"/>
        </a:p>
      </dgm:t>
    </dgm:pt>
    <dgm:pt modelId="{D66BE634-BBA0-4FA7-A8DF-923AF3E6B899}" type="sibTrans" cxnId="{652D54D7-D35C-4739-B879-E7227E0EA099}">
      <dgm:prSet/>
      <dgm:spPr/>
      <dgm:t>
        <a:bodyPr/>
        <a:lstStyle/>
        <a:p>
          <a:endParaRPr lang="en-US"/>
        </a:p>
      </dgm:t>
    </dgm:pt>
    <dgm:pt modelId="{6FFCE883-C905-4AC7-919F-AB605A90773C}" type="pres">
      <dgm:prSet presAssocID="{AEF085EE-71A4-4D8F-B33A-FE252D98F37A}" presName="root" presStyleCnt="0">
        <dgm:presLayoutVars>
          <dgm:dir/>
          <dgm:resizeHandles val="exact"/>
        </dgm:presLayoutVars>
      </dgm:prSet>
      <dgm:spPr/>
    </dgm:pt>
    <dgm:pt modelId="{8983F5DB-0E44-4301-B02A-8D88C0A7C690}" type="pres">
      <dgm:prSet presAssocID="{69842E93-9557-49FF-A66A-C89642B453F2}" presName="compNode" presStyleCnt="0"/>
      <dgm:spPr/>
    </dgm:pt>
    <dgm:pt modelId="{8ECE7498-7B1D-4BBA-97F2-690E117F2061}" type="pres">
      <dgm:prSet presAssocID="{69842E93-9557-49FF-A66A-C89642B453F2}" presName="bgRect" presStyleLbl="bgShp" presStyleIdx="0" presStyleCnt="4"/>
      <dgm:spPr/>
    </dgm:pt>
    <dgm:pt modelId="{A4211568-6B1A-4C0D-8581-5C1F1B23B454}" type="pres">
      <dgm:prSet presAssocID="{69842E93-9557-49FF-A66A-C89642B453F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069568F5-BD5C-4E82-AE10-7B6C6D1877B2}" type="pres">
      <dgm:prSet presAssocID="{69842E93-9557-49FF-A66A-C89642B453F2}" presName="spaceRect" presStyleCnt="0"/>
      <dgm:spPr/>
    </dgm:pt>
    <dgm:pt modelId="{B48EFFB6-0D09-4486-AAF7-E7A316D8C72D}" type="pres">
      <dgm:prSet presAssocID="{69842E93-9557-49FF-A66A-C89642B453F2}" presName="parTx" presStyleLbl="revTx" presStyleIdx="0" presStyleCnt="4">
        <dgm:presLayoutVars>
          <dgm:chMax val="0"/>
          <dgm:chPref val="0"/>
        </dgm:presLayoutVars>
      </dgm:prSet>
      <dgm:spPr/>
    </dgm:pt>
    <dgm:pt modelId="{CCD34680-80CA-4E95-83E2-9EDC11012C53}" type="pres">
      <dgm:prSet presAssocID="{AF78387C-4878-4395-AEB4-DEE10667133D}" presName="sibTrans" presStyleCnt="0"/>
      <dgm:spPr/>
    </dgm:pt>
    <dgm:pt modelId="{F6C8E432-4D01-4017-A117-068248C6F5E9}" type="pres">
      <dgm:prSet presAssocID="{6F9FCEB4-B68C-4F51-8EDF-2F0D10427C03}" presName="compNode" presStyleCnt="0"/>
      <dgm:spPr/>
    </dgm:pt>
    <dgm:pt modelId="{0F36BB44-9870-4AAB-ADBE-E15560BF4522}" type="pres">
      <dgm:prSet presAssocID="{6F9FCEB4-B68C-4F51-8EDF-2F0D10427C03}" presName="bgRect" presStyleLbl="bgShp" presStyleIdx="1" presStyleCnt="4"/>
      <dgm:spPr/>
    </dgm:pt>
    <dgm:pt modelId="{178FAFCA-9BEE-41BA-AB79-D9A513D30292}" type="pres">
      <dgm:prSet presAssocID="{6F9FCEB4-B68C-4F51-8EDF-2F0D10427C0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8CCE4C93-0110-496B-8AD6-D845A3D0C199}" type="pres">
      <dgm:prSet presAssocID="{6F9FCEB4-B68C-4F51-8EDF-2F0D10427C03}" presName="spaceRect" presStyleCnt="0"/>
      <dgm:spPr/>
    </dgm:pt>
    <dgm:pt modelId="{4794AEF6-9FBC-4DA8-8EA5-7E6E754517E1}" type="pres">
      <dgm:prSet presAssocID="{6F9FCEB4-B68C-4F51-8EDF-2F0D10427C03}" presName="parTx" presStyleLbl="revTx" presStyleIdx="1" presStyleCnt="4">
        <dgm:presLayoutVars>
          <dgm:chMax val="0"/>
          <dgm:chPref val="0"/>
        </dgm:presLayoutVars>
      </dgm:prSet>
      <dgm:spPr/>
    </dgm:pt>
    <dgm:pt modelId="{6182B03E-A423-49B7-9F5D-4D07283A7BC7}" type="pres">
      <dgm:prSet presAssocID="{2FD4E633-86F1-4CB1-8ECD-D742AF19979D}" presName="sibTrans" presStyleCnt="0"/>
      <dgm:spPr/>
    </dgm:pt>
    <dgm:pt modelId="{173954BA-20A7-4855-9356-CED101C0A84A}" type="pres">
      <dgm:prSet presAssocID="{4A5F9B53-19A1-4E5F-B8C1-9398D294A14C}" presName="compNode" presStyleCnt="0"/>
      <dgm:spPr/>
    </dgm:pt>
    <dgm:pt modelId="{40153CDA-342E-4A36-9A2E-A576F3AA693A}" type="pres">
      <dgm:prSet presAssocID="{4A5F9B53-19A1-4E5F-B8C1-9398D294A14C}" presName="bgRect" presStyleLbl="bgShp" presStyleIdx="2" presStyleCnt="4"/>
      <dgm:spPr/>
    </dgm:pt>
    <dgm:pt modelId="{2DAA5FAF-FF28-42B6-8FB2-CCE5284EDFAB}" type="pres">
      <dgm:prSet presAssocID="{4A5F9B53-19A1-4E5F-B8C1-9398D294A14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DF97A659-853C-47F2-B509-3068B7691EDD}" type="pres">
      <dgm:prSet presAssocID="{4A5F9B53-19A1-4E5F-B8C1-9398D294A14C}" presName="spaceRect" presStyleCnt="0"/>
      <dgm:spPr/>
    </dgm:pt>
    <dgm:pt modelId="{744732BA-3FF4-4614-91DC-AAB9D9716A52}" type="pres">
      <dgm:prSet presAssocID="{4A5F9B53-19A1-4E5F-B8C1-9398D294A14C}" presName="parTx" presStyleLbl="revTx" presStyleIdx="2" presStyleCnt="4">
        <dgm:presLayoutVars>
          <dgm:chMax val="0"/>
          <dgm:chPref val="0"/>
        </dgm:presLayoutVars>
      </dgm:prSet>
      <dgm:spPr/>
    </dgm:pt>
    <dgm:pt modelId="{618DFD52-BA8A-4B59-A236-603ADEEF50DC}" type="pres">
      <dgm:prSet presAssocID="{09B6FD5C-9E09-4A7B-8769-55AC8E705A3A}" presName="sibTrans" presStyleCnt="0"/>
      <dgm:spPr/>
    </dgm:pt>
    <dgm:pt modelId="{83082C3E-BFB6-4674-B28F-69FC45F59A55}" type="pres">
      <dgm:prSet presAssocID="{D433BF4F-6E88-4FC8-84E4-3EEE8FA43A04}" presName="compNode" presStyleCnt="0"/>
      <dgm:spPr/>
    </dgm:pt>
    <dgm:pt modelId="{3621DA1E-CC4B-46DA-A2F8-BC35DA10159B}" type="pres">
      <dgm:prSet presAssocID="{D433BF4F-6E88-4FC8-84E4-3EEE8FA43A04}" presName="bgRect" presStyleLbl="bgShp" presStyleIdx="3" presStyleCnt="4"/>
      <dgm:spPr/>
    </dgm:pt>
    <dgm:pt modelId="{8EE87686-815C-41D3-8D03-2C7F120FFF6F}" type="pres">
      <dgm:prSet presAssocID="{D433BF4F-6E88-4FC8-84E4-3EEE8FA43A0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FCD030F-2C6C-4446-80AE-C69A3E62CE09}" type="pres">
      <dgm:prSet presAssocID="{D433BF4F-6E88-4FC8-84E4-3EEE8FA43A04}" presName="spaceRect" presStyleCnt="0"/>
      <dgm:spPr/>
    </dgm:pt>
    <dgm:pt modelId="{B2DC54D1-2637-413E-80F7-828835AA1A20}" type="pres">
      <dgm:prSet presAssocID="{D433BF4F-6E88-4FC8-84E4-3EEE8FA43A0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15AA505-399E-4DF2-92BB-57386FC45F15}" srcId="{AEF085EE-71A4-4D8F-B33A-FE252D98F37A}" destId="{4A5F9B53-19A1-4E5F-B8C1-9398D294A14C}" srcOrd="2" destOrd="0" parTransId="{41D8CC1D-4DB4-4551-9F22-7004673E9809}" sibTransId="{09B6FD5C-9E09-4A7B-8769-55AC8E705A3A}"/>
    <dgm:cxn modelId="{43769636-1192-4535-B8B8-3A6C419F0802}" srcId="{AEF085EE-71A4-4D8F-B33A-FE252D98F37A}" destId="{6F9FCEB4-B68C-4F51-8EDF-2F0D10427C03}" srcOrd="1" destOrd="0" parTransId="{BD0CDD93-D235-4589-A100-B6D7F20B028B}" sibTransId="{2FD4E633-86F1-4CB1-8ECD-D742AF19979D}"/>
    <dgm:cxn modelId="{5A67D798-E70D-4DB3-A1CF-42817052504A}" type="presOf" srcId="{69842E93-9557-49FF-A66A-C89642B453F2}" destId="{B48EFFB6-0D09-4486-AAF7-E7A316D8C72D}" srcOrd="0" destOrd="0" presId="urn:microsoft.com/office/officeart/2018/2/layout/IconVerticalSolidList"/>
    <dgm:cxn modelId="{B6FFAB99-48C4-45F6-AA2A-B40E4E18873F}" type="presOf" srcId="{4A5F9B53-19A1-4E5F-B8C1-9398D294A14C}" destId="{744732BA-3FF4-4614-91DC-AAB9D9716A52}" srcOrd="0" destOrd="0" presId="urn:microsoft.com/office/officeart/2018/2/layout/IconVerticalSolidList"/>
    <dgm:cxn modelId="{EFF3F6B1-BBAB-413B-88CB-CBFC6B1A3EB5}" type="presOf" srcId="{6F9FCEB4-B68C-4F51-8EDF-2F0D10427C03}" destId="{4794AEF6-9FBC-4DA8-8EA5-7E6E754517E1}" srcOrd="0" destOrd="0" presId="urn:microsoft.com/office/officeart/2018/2/layout/IconVerticalSolidList"/>
    <dgm:cxn modelId="{C33C30C1-4381-450E-8280-E1E157F66DB0}" srcId="{AEF085EE-71A4-4D8F-B33A-FE252D98F37A}" destId="{69842E93-9557-49FF-A66A-C89642B453F2}" srcOrd="0" destOrd="0" parTransId="{F62365AC-B5B6-4C48-91EF-5D8C0CBB733F}" sibTransId="{AF78387C-4878-4395-AEB4-DEE10667133D}"/>
    <dgm:cxn modelId="{652D54D7-D35C-4739-B879-E7227E0EA099}" srcId="{AEF085EE-71A4-4D8F-B33A-FE252D98F37A}" destId="{D433BF4F-6E88-4FC8-84E4-3EEE8FA43A04}" srcOrd="3" destOrd="0" parTransId="{579D930B-86CC-4DA1-9D70-600A5513D1EC}" sibTransId="{D66BE634-BBA0-4FA7-A8DF-923AF3E6B899}"/>
    <dgm:cxn modelId="{027F74D9-1EBD-4955-9B7D-DC531E392F2B}" type="presOf" srcId="{D433BF4F-6E88-4FC8-84E4-3EEE8FA43A04}" destId="{B2DC54D1-2637-413E-80F7-828835AA1A20}" srcOrd="0" destOrd="0" presId="urn:microsoft.com/office/officeart/2018/2/layout/IconVerticalSolidList"/>
    <dgm:cxn modelId="{09E8B9F4-9F4D-4ED6-B634-336ADD8E07E1}" type="presOf" srcId="{AEF085EE-71A4-4D8F-B33A-FE252D98F37A}" destId="{6FFCE883-C905-4AC7-919F-AB605A90773C}" srcOrd="0" destOrd="0" presId="urn:microsoft.com/office/officeart/2018/2/layout/IconVerticalSolidList"/>
    <dgm:cxn modelId="{4CE8762F-B899-4748-A8C8-B14C4BF4FB7B}" type="presParOf" srcId="{6FFCE883-C905-4AC7-919F-AB605A90773C}" destId="{8983F5DB-0E44-4301-B02A-8D88C0A7C690}" srcOrd="0" destOrd="0" presId="urn:microsoft.com/office/officeart/2018/2/layout/IconVerticalSolidList"/>
    <dgm:cxn modelId="{D9360976-6070-4185-946C-E97696CDB121}" type="presParOf" srcId="{8983F5DB-0E44-4301-B02A-8D88C0A7C690}" destId="{8ECE7498-7B1D-4BBA-97F2-690E117F2061}" srcOrd="0" destOrd="0" presId="urn:microsoft.com/office/officeart/2018/2/layout/IconVerticalSolidList"/>
    <dgm:cxn modelId="{6B9040C3-47A6-4C59-97FD-FBAE1FEBF317}" type="presParOf" srcId="{8983F5DB-0E44-4301-B02A-8D88C0A7C690}" destId="{A4211568-6B1A-4C0D-8581-5C1F1B23B454}" srcOrd="1" destOrd="0" presId="urn:microsoft.com/office/officeart/2018/2/layout/IconVerticalSolidList"/>
    <dgm:cxn modelId="{8BC296F4-E122-4834-95ED-ED5239D277BD}" type="presParOf" srcId="{8983F5DB-0E44-4301-B02A-8D88C0A7C690}" destId="{069568F5-BD5C-4E82-AE10-7B6C6D1877B2}" srcOrd="2" destOrd="0" presId="urn:microsoft.com/office/officeart/2018/2/layout/IconVerticalSolidList"/>
    <dgm:cxn modelId="{FC3E8B88-5D15-44DC-9D3F-59451052D2EB}" type="presParOf" srcId="{8983F5DB-0E44-4301-B02A-8D88C0A7C690}" destId="{B48EFFB6-0D09-4486-AAF7-E7A316D8C72D}" srcOrd="3" destOrd="0" presId="urn:microsoft.com/office/officeart/2018/2/layout/IconVerticalSolidList"/>
    <dgm:cxn modelId="{80FDEEAB-061C-454F-93C8-8C23A92668E5}" type="presParOf" srcId="{6FFCE883-C905-4AC7-919F-AB605A90773C}" destId="{CCD34680-80CA-4E95-83E2-9EDC11012C53}" srcOrd="1" destOrd="0" presId="urn:microsoft.com/office/officeart/2018/2/layout/IconVerticalSolidList"/>
    <dgm:cxn modelId="{5B1AD38C-6C3C-4756-BE27-A7CB1AAE1C3F}" type="presParOf" srcId="{6FFCE883-C905-4AC7-919F-AB605A90773C}" destId="{F6C8E432-4D01-4017-A117-068248C6F5E9}" srcOrd="2" destOrd="0" presId="urn:microsoft.com/office/officeart/2018/2/layout/IconVerticalSolidList"/>
    <dgm:cxn modelId="{0B492FFA-661E-439C-9BCA-152B993997D4}" type="presParOf" srcId="{F6C8E432-4D01-4017-A117-068248C6F5E9}" destId="{0F36BB44-9870-4AAB-ADBE-E15560BF4522}" srcOrd="0" destOrd="0" presId="urn:microsoft.com/office/officeart/2018/2/layout/IconVerticalSolidList"/>
    <dgm:cxn modelId="{EE1C1769-DBAB-4B8B-90B1-112127CADF4B}" type="presParOf" srcId="{F6C8E432-4D01-4017-A117-068248C6F5E9}" destId="{178FAFCA-9BEE-41BA-AB79-D9A513D30292}" srcOrd="1" destOrd="0" presId="urn:microsoft.com/office/officeart/2018/2/layout/IconVerticalSolidList"/>
    <dgm:cxn modelId="{E9521BB8-0049-44FF-AF04-596D56EDEEF2}" type="presParOf" srcId="{F6C8E432-4D01-4017-A117-068248C6F5E9}" destId="{8CCE4C93-0110-496B-8AD6-D845A3D0C199}" srcOrd="2" destOrd="0" presId="urn:microsoft.com/office/officeart/2018/2/layout/IconVerticalSolidList"/>
    <dgm:cxn modelId="{6DE45F1C-E45E-4980-8607-FD18E71D85E7}" type="presParOf" srcId="{F6C8E432-4D01-4017-A117-068248C6F5E9}" destId="{4794AEF6-9FBC-4DA8-8EA5-7E6E754517E1}" srcOrd="3" destOrd="0" presId="urn:microsoft.com/office/officeart/2018/2/layout/IconVerticalSolidList"/>
    <dgm:cxn modelId="{3A863F28-B4ED-40AB-9EEC-B4D9DBF1BF46}" type="presParOf" srcId="{6FFCE883-C905-4AC7-919F-AB605A90773C}" destId="{6182B03E-A423-49B7-9F5D-4D07283A7BC7}" srcOrd="3" destOrd="0" presId="urn:microsoft.com/office/officeart/2018/2/layout/IconVerticalSolidList"/>
    <dgm:cxn modelId="{FD756195-E09B-451C-BB0B-CDD862EC9424}" type="presParOf" srcId="{6FFCE883-C905-4AC7-919F-AB605A90773C}" destId="{173954BA-20A7-4855-9356-CED101C0A84A}" srcOrd="4" destOrd="0" presId="urn:microsoft.com/office/officeart/2018/2/layout/IconVerticalSolidList"/>
    <dgm:cxn modelId="{51269FAA-A617-44F2-ADF4-2EA7CE516F29}" type="presParOf" srcId="{173954BA-20A7-4855-9356-CED101C0A84A}" destId="{40153CDA-342E-4A36-9A2E-A576F3AA693A}" srcOrd="0" destOrd="0" presId="urn:microsoft.com/office/officeart/2018/2/layout/IconVerticalSolidList"/>
    <dgm:cxn modelId="{94059CC4-9378-4F8B-B84A-3B38D75DFD51}" type="presParOf" srcId="{173954BA-20A7-4855-9356-CED101C0A84A}" destId="{2DAA5FAF-FF28-42B6-8FB2-CCE5284EDFAB}" srcOrd="1" destOrd="0" presId="urn:microsoft.com/office/officeart/2018/2/layout/IconVerticalSolidList"/>
    <dgm:cxn modelId="{F4B2C5DC-D67F-462A-9E6D-D18E114C1B48}" type="presParOf" srcId="{173954BA-20A7-4855-9356-CED101C0A84A}" destId="{DF97A659-853C-47F2-B509-3068B7691EDD}" srcOrd="2" destOrd="0" presId="urn:microsoft.com/office/officeart/2018/2/layout/IconVerticalSolidList"/>
    <dgm:cxn modelId="{3A3156BF-E33A-4412-9B1D-0B02732198CB}" type="presParOf" srcId="{173954BA-20A7-4855-9356-CED101C0A84A}" destId="{744732BA-3FF4-4614-91DC-AAB9D9716A52}" srcOrd="3" destOrd="0" presId="urn:microsoft.com/office/officeart/2018/2/layout/IconVerticalSolidList"/>
    <dgm:cxn modelId="{727B0F4D-612C-4866-8B54-61E90B2F383E}" type="presParOf" srcId="{6FFCE883-C905-4AC7-919F-AB605A90773C}" destId="{618DFD52-BA8A-4B59-A236-603ADEEF50DC}" srcOrd="5" destOrd="0" presId="urn:microsoft.com/office/officeart/2018/2/layout/IconVerticalSolidList"/>
    <dgm:cxn modelId="{C089ECFA-6A92-4EC8-B470-DBB61EE5A5A5}" type="presParOf" srcId="{6FFCE883-C905-4AC7-919F-AB605A90773C}" destId="{83082C3E-BFB6-4674-B28F-69FC45F59A55}" srcOrd="6" destOrd="0" presId="urn:microsoft.com/office/officeart/2018/2/layout/IconVerticalSolidList"/>
    <dgm:cxn modelId="{BC19EA89-F68E-4635-AD84-4687BFB5F841}" type="presParOf" srcId="{83082C3E-BFB6-4674-B28F-69FC45F59A55}" destId="{3621DA1E-CC4B-46DA-A2F8-BC35DA10159B}" srcOrd="0" destOrd="0" presId="urn:microsoft.com/office/officeart/2018/2/layout/IconVerticalSolidList"/>
    <dgm:cxn modelId="{859DEAB5-E1B3-40AC-94EA-613B55167281}" type="presParOf" srcId="{83082C3E-BFB6-4674-B28F-69FC45F59A55}" destId="{8EE87686-815C-41D3-8D03-2C7F120FFF6F}" srcOrd="1" destOrd="0" presId="urn:microsoft.com/office/officeart/2018/2/layout/IconVerticalSolidList"/>
    <dgm:cxn modelId="{230AC6C8-B964-4AEB-A13D-5C1B0CE1919A}" type="presParOf" srcId="{83082C3E-BFB6-4674-B28F-69FC45F59A55}" destId="{5FCD030F-2C6C-4446-80AE-C69A3E62CE09}" srcOrd="2" destOrd="0" presId="urn:microsoft.com/office/officeart/2018/2/layout/IconVerticalSolidList"/>
    <dgm:cxn modelId="{9DE70299-A45F-4A6A-8C81-7C6B4165D631}" type="presParOf" srcId="{83082C3E-BFB6-4674-B28F-69FC45F59A55}" destId="{B2DC54D1-2637-413E-80F7-828835AA1A2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2FF274-3A66-BD41-BF47-B037A10AF083}" type="doc">
      <dgm:prSet loTypeId="urn:microsoft.com/office/officeart/2005/8/layout/process2" loCatId="icon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A2577894-EDD2-A946-AB98-335650E8EB00}">
      <dgm:prSet phldrT="[Text]"/>
      <dgm:spPr/>
      <dgm:t>
        <a:bodyPr/>
        <a:lstStyle/>
        <a:p>
          <a:r>
            <a:rPr lang="en-GB"/>
            <a:t>Original data</a:t>
          </a:r>
        </a:p>
      </dgm:t>
    </dgm:pt>
    <dgm:pt modelId="{3A597D99-D99C-6342-9057-BAF64A267EC3}" type="parTrans" cxnId="{8D9E68D4-5CD4-CD47-A87C-1CE6348C8A54}">
      <dgm:prSet/>
      <dgm:spPr/>
      <dgm:t>
        <a:bodyPr/>
        <a:lstStyle/>
        <a:p>
          <a:endParaRPr lang="en-GB"/>
        </a:p>
      </dgm:t>
    </dgm:pt>
    <dgm:pt modelId="{2EF78664-9C48-6843-8C99-E7F55CCDD9A6}" type="sibTrans" cxnId="{8D9E68D4-5CD4-CD47-A87C-1CE6348C8A54}">
      <dgm:prSet/>
      <dgm:spPr/>
      <dgm:t>
        <a:bodyPr/>
        <a:lstStyle/>
        <a:p>
          <a:endParaRPr lang="en-GB"/>
        </a:p>
      </dgm:t>
    </dgm:pt>
    <dgm:pt modelId="{4F6DC652-32DA-8C46-935C-E1985106E7F5}">
      <dgm:prSet phldrT="[Text]"/>
      <dgm:spPr/>
      <dgm:t>
        <a:bodyPr/>
        <a:lstStyle/>
        <a:p>
          <a:r>
            <a:rPr lang="en-GB"/>
            <a:t>Cleaned dataset</a:t>
          </a:r>
        </a:p>
      </dgm:t>
    </dgm:pt>
    <dgm:pt modelId="{00A5D9CA-2C3F-0C45-A1B0-8A74147D5B98}" type="parTrans" cxnId="{F569F490-ED0E-5141-8378-6E60EA03940C}">
      <dgm:prSet/>
      <dgm:spPr/>
      <dgm:t>
        <a:bodyPr/>
        <a:lstStyle/>
        <a:p>
          <a:endParaRPr lang="en-GB"/>
        </a:p>
      </dgm:t>
    </dgm:pt>
    <dgm:pt modelId="{436F68F2-0670-E440-BF71-4A4E8570BB5F}" type="sibTrans" cxnId="{F569F490-ED0E-5141-8378-6E60EA03940C}">
      <dgm:prSet/>
      <dgm:spPr/>
      <dgm:t>
        <a:bodyPr/>
        <a:lstStyle/>
        <a:p>
          <a:endParaRPr lang="en-GB"/>
        </a:p>
      </dgm:t>
    </dgm:pt>
    <dgm:pt modelId="{4CC6E4A1-CA08-9149-8215-08ADEC0A7517}">
      <dgm:prSet phldrT="[Text]"/>
      <dgm:spPr/>
      <dgm:t>
        <a:bodyPr/>
        <a:lstStyle/>
        <a:p>
          <a:r>
            <a:rPr lang="en-GB"/>
            <a:t>Data imputation</a:t>
          </a:r>
        </a:p>
      </dgm:t>
    </dgm:pt>
    <dgm:pt modelId="{B7820268-AFA7-E54D-A3DF-654E8C44BC8D}" type="parTrans" cxnId="{122C02EE-68C3-1D44-B4F7-9E507B5B0439}">
      <dgm:prSet/>
      <dgm:spPr/>
      <dgm:t>
        <a:bodyPr/>
        <a:lstStyle/>
        <a:p>
          <a:endParaRPr lang="en-GB"/>
        </a:p>
      </dgm:t>
    </dgm:pt>
    <dgm:pt modelId="{78AA63A4-393F-D244-B549-FD6AF3D79C04}" type="sibTrans" cxnId="{122C02EE-68C3-1D44-B4F7-9E507B5B0439}">
      <dgm:prSet/>
      <dgm:spPr/>
      <dgm:t>
        <a:bodyPr/>
        <a:lstStyle/>
        <a:p>
          <a:endParaRPr lang="en-GB"/>
        </a:p>
      </dgm:t>
    </dgm:pt>
    <dgm:pt modelId="{E8E504BA-CBB3-EC43-ABEE-CA2F3FF90C24}">
      <dgm:prSet/>
      <dgm:spPr/>
      <dgm:t>
        <a:bodyPr/>
        <a:lstStyle/>
        <a:p>
          <a:r>
            <a:rPr lang="en-GB"/>
            <a:t>PCA</a:t>
          </a:r>
        </a:p>
      </dgm:t>
    </dgm:pt>
    <dgm:pt modelId="{01DE0500-1B42-0849-A0BD-31288641A5E7}" type="parTrans" cxnId="{60E4B18E-E647-E845-AE12-4F0BC4BC6F6F}">
      <dgm:prSet/>
      <dgm:spPr/>
      <dgm:t>
        <a:bodyPr/>
        <a:lstStyle/>
        <a:p>
          <a:endParaRPr lang="en-GB"/>
        </a:p>
      </dgm:t>
    </dgm:pt>
    <dgm:pt modelId="{A3E9B728-88AD-0C44-8B2B-63ED771B9E45}" type="sibTrans" cxnId="{60E4B18E-E647-E845-AE12-4F0BC4BC6F6F}">
      <dgm:prSet/>
      <dgm:spPr/>
      <dgm:t>
        <a:bodyPr/>
        <a:lstStyle/>
        <a:p>
          <a:endParaRPr lang="en-GB"/>
        </a:p>
      </dgm:t>
    </dgm:pt>
    <dgm:pt modelId="{7C089FEF-3746-374C-B6C9-97E6193B0EF7}">
      <dgm:prSet/>
      <dgm:spPr/>
      <dgm:t>
        <a:bodyPr/>
        <a:lstStyle/>
        <a:p>
          <a:r>
            <a:rPr lang="en-GB"/>
            <a:t>Model fitting</a:t>
          </a:r>
        </a:p>
      </dgm:t>
    </dgm:pt>
    <dgm:pt modelId="{27326B64-956E-C946-8871-E8B6933F4F44}" type="parTrans" cxnId="{594CE5B8-482E-6540-A943-78F7DBA48982}">
      <dgm:prSet/>
      <dgm:spPr/>
      <dgm:t>
        <a:bodyPr/>
        <a:lstStyle/>
        <a:p>
          <a:endParaRPr lang="en-GB"/>
        </a:p>
      </dgm:t>
    </dgm:pt>
    <dgm:pt modelId="{F19F74A8-A3C6-AE4D-97CC-E42975B66CBA}" type="sibTrans" cxnId="{594CE5B8-482E-6540-A943-78F7DBA48982}">
      <dgm:prSet/>
      <dgm:spPr/>
      <dgm:t>
        <a:bodyPr/>
        <a:lstStyle/>
        <a:p>
          <a:endParaRPr lang="en-GB"/>
        </a:p>
      </dgm:t>
    </dgm:pt>
    <dgm:pt modelId="{6EB11BD0-828E-5E49-9CA6-0B11A7053F96}">
      <dgm:prSet/>
      <dgm:spPr/>
      <dgm:t>
        <a:bodyPr/>
        <a:lstStyle/>
        <a:p>
          <a:r>
            <a:rPr lang="en-GB"/>
            <a:t>Model evaluation</a:t>
          </a:r>
        </a:p>
      </dgm:t>
    </dgm:pt>
    <dgm:pt modelId="{C3A72BD1-BAE2-A34D-9619-863AED89E73A}" type="parTrans" cxnId="{F5F5989F-5E16-354E-8A30-533B9F69ACE7}">
      <dgm:prSet/>
      <dgm:spPr/>
      <dgm:t>
        <a:bodyPr/>
        <a:lstStyle/>
        <a:p>
          <a:endParaRPr lang="en-GB"/>
        </a:p>
      </dgm:t>
    </dgm:pt>
    <dgm:pt modelId="{F9936633-3C6C-DE4A-91F5-D8E44819EEF6}" type="sibTrans" cxnId="{F5F5989F-5E16-354E-8A30-533B9F69ACE7}">
      <dgm:prSet/>
      <dgm:spPr/>
      <dgm:t>
        <a:bodyPr/>
        <a:lstStyle/>
        <a:p>
          <a:endParaRPr lang="en-GB"/>
        </a:p>
      </dgm:t>
    </dgm:pt>
    <dgm:pt modelId="{4D617277-8E8E-7A49-8D48-9709379C9980}" type="pres">
      <dgm:prSet presAssocID="{652FF274-3A66-BD41-BF47-B037A10AF083}" presName="linearFlow" presStyleCnt="0">
        <dgm:presLayoutVars>
          <dgm:resizeHandles val="exact"/>
        </dgm:presLayoutVars>
      </dgm:prSet>
      <dgm:spPr/>
    </dgm:pt>
    <dgm:pt modelId="{B95B209D-7C9C-3F43-BB66-876E7F0DC882}" type="pres">
      <dgm:prSet presAssocID="{A2577894-EDD2-A946-AB98-335650E8EB00}" presName="node" presStyleLbl="node1" presStyleIdx="0" presStyleCnt="6" custScaleX="156343">
        <dgm:presLayoutVars>
          <dgm:bulletEnabled val="1"/>
        </dgm:presLayoutVars>
      </dgm:prSet>
      <dgm:spPr/>
    </dgm:pt>
    <dgm:pt modelId="{4979D8F5-38A4-234A-802C-2A0E046B1273}" type="pres">
      <dgm:prSet presAssocID="{2EF78664-9C48-6843-8C99-E7F55CCDD9A6}" presName="sibTrans" presStyleLbl="sibTrans2D1" presStyleIdx="0" presStyleCnt="5"/>
      <dgm:spPr/>
    </dgm:pt>
    <dgm:pt modelId="{80C3547A-9F28-0741-9129-B57CE3B781A9}" type="pres">
      <dgm:prSet presAssocID="{2EF78664-9C48-6843-8C99-E7F55CCDD9A6}" presName="connectorText" presStyleLbl="sibTrans2D1" presStyleIdx="0" presStyleCnt="5"/>
      <dgm:spPr/>
    </dgm:pt>
    <dgm:pt modelId="{1F87943C-4FCC-324F-92FB-B61A79A46F78}" type="pres">
      <dgm:prSet presAssocID="{4F6DC652-32DA-8C46-935C-E1985106E7F5}" presName="node" presStyleLbl="node1" presStyleIdx="1" presStyleCnt="6" custScaleX="156343">
        <dgm:presLayoutVars>
          <dgm:bulletEnabled val="1"/>
        </dgm:presLayoutVars>
      </dgm:prSet>
      <dgm:spPr/>
    </dgm:pt>
    <dgm:pt modelId="{A45C5502-0D12-4142-8EBC-DBBE8084462E}" type="pres">
      <dgm:prSet presAssocID="{436F68F2-0670-E440-BF71-4A4E8570BB5F}" presName="sibTrans" presStyleLbl="sibTrans2D1" presStyleIdx="1" presStyleCnt="5"/>
      <dgm:spPr/>
    </dgm:pt>
    <dgm:pt modelId="{62F1A298-B04D-884F-B7F5-FCBC975790E8}" type="pres">
      <dgm:prSet presAssocID="{436F68F2-0670-E440-BF71-4A4E8570BB5F}" presName="connectorText" presStyleLbl="sibTrans2D1" presStyleIdx="1" presStyleCnt="5"/>
      <dgm:spPr/>
    </dgm:pt>
    <dgm:pt modelId="{D5592E12-5E63-6444-8A24-B05147CD3CF1}" type="pres">
      <dgm:prSet presAssocID="{4CC6E4A1-CA08-9149-8215-08ADEC0A7517}" presName="node" presStyleLbl="node1" presStyleIdx="2" presStyleCnt="6" custScaleX="158963">
        <dgm:presLayoutVars>
          <dgm:bulletEnabled val="1"/>
        </dgm:presLayoutVars>
      </dgm:prSet>
      <dgm:spPr/>
    </dgm:pt>
    <dgm:pt modelId="{5002E23B-A7CF-5A47-9DB6-2347242128FC}" type="pres">
      <dgm:prSet presAssocID="{78AA63A4-393F-D244-B549-FD6AF3D79C04}" presName="sibTrans" presStyleLbl="sibTrans2D1" presStyleIdx="2" presStyleCnt="5"/>
      <dgm:spPr/>
    </dgm:pt>
    <dgm:pt modelId="{20BA441E-D2D0-AB47-89E3-9984A9D69CAB}" type="pres">
      <dgm:prSet presAssocID="{78AA63A4-393F-D244-B549-FD6AF3D79C04}" presName="connectorText" presStyleLbl="sibTrans2D1" presStyleIdx="2" presStyleCnt="5"/>
      <dgm:spPr/>
    </dgm:pt>
    <dgm:pt modelId="{49968CC8-AC64-0445-9224-27E326F36DBB}" type="pres">
      <dgm:prSet presAssocID="{E8E504BA-CBB3-EC43-ABEE-CA2F3FF90C24}" presName="node" presStyleLbl="node1" presStyleIdx="3" presStyleCnt="6" custLinFactNeighborX="-820" custLinFactNeighborY="5015">
        <dgm:presLayoutVars>
          <dgm:bulletEnabled val="1"/>
        </dgm:presLayoutVars>
      </dgm:prSet>
      <dgm:spPr/>
    </dgm:pt>
    <dgm:pt modelId="{48BBB21F-9DBC-3840-9347-7A827F92FD37}" type="pres">
      <dgm:prSet presAssocID="{A3E9B728-88AD-0C44-8B2B-63ED771B9E45}" presName="sibTrans" presStyleLbl="sibTrans2D1" presStyleIdx="3" presStyleCnt="5"/>
      <dgm:spPr/>
    </dgm:pt>
    <dgm:pt modelId="{4AA8A4D3-BA94-4F4C-9943-8D64E794B1DF}" type="pres">
      <dgm:prSet presAssocID="{A3E9B728-88AD-0C44-8B2B-63ED771B9E45}" presName="connectorText" presStyleLbl="sibTrans2D1" presStyleIdx="3" presStyleCnt="5"/>
      <dgm:spPr/>
    </dgm:pt>
    <dgm:pt modelId="{E6193A77-F44F-814F-80A2-FB71742F6240}" type="pres">
      <dgm:prSet presAssocID="{7C089FEF-3746-374C-B6C9-97E6193B0EF7}" presName="node" presStyleLbl="node1" presStyleIdx="4" presStyleCnt="6">
        <dgm:presLayoutVars>
          <dgm:bulletEnabled val="1"/>
        </dgm:presLayoutVars>
      </dgm:prSet>
      <dgm:spPr/>
    </dgm:pt>
    <dgm:pt modelId="{657D1720-244F-3141-95C5-9B4F715C3960}" type="pres">
      <dgm:prSet presAssocID="{F19F74A8-A3C6-AE4D-97CC-E42975B66CBA}" presName="sibTrans" presStyleLbl="sibTrans2D1" presStyleIdx="4" presStyleCnt="5"/>
      <dgm:spPr/>
    </dgm:pt>
    <dgm:pt modelId="{04A5AD0A-8352-A64C-8CDF-EF0A9CE494A1}" type="pres">
      <dgm:prSet presAssocID="{F19F74A8-A3C6-AE4D-97CC-E42975B66CBA}" presName="connectorText" presStyleLbl="sibTrans2D1" presStyleIdx="4" presStyleCnt="5"/>
      <dgm:spPr/>
    </dgm:pt>
    <dgm:pt modelId="{3F93B8A6-2160-4344-B50F-A071522A83D6}" type="pres">
      <dgm:prSet presAssocID="{6EB11BD0-828E-5E49-9CA6-0B11A7053F96}" presName="node" presStyleLbl="node1" presStyleIdx="5" presStyleCnt="6">
        <dgm:presLayoutVars>
          <dgm:bulletEnabled val="1"/>
        </dgm:presLayoutVars>
      </dgm:prSet>
      <dgm:spPr/>
    </dgm:pt>
  </dgm:ptLst>
  <dgm:cxnLst>
    <dgm:cxn modelId="{9F888E0F-406A-BE44-A824-B9F6991DFA84}" type="presOf" srcId="{4F6DC652-32DA-8C46-935C-E1985106E7F5}" destId="{1F87943C-4FCC-324F-92FB-B61A79A46F78}" srcOrd="0" destOrd="0" presId="urn:microsoft.com/office/officeart/2005/8/layout/process2"/>
    <dgm:cxn modelId="{32BBE219-2D99-904C-9BDA-5803A309629A}" type="presOf" srcId="{6EB11BD0-828E-5E49-9CA6-0B11A7053F96}" destId="{3F93B8A6-2160-4344-B50F-A071522A83D6}" srcOrd="0" destOrd="0" presId="urn:microsoft.com/office/officeart/2005/8/layout/process2"/>
    <dgm:cxn modelId="{B54E5B29-0BA8-264E-AB96-632ED54B51AB}" type="presOf" srcId="{F19F74A8-A3C6-AE4D-97CC-E42975B66CBA}" destId="{657D1720-244F-3141-95C5-9B4F715C3960}" srcOrd="0" destOrd="0" presId="urn:microsoft.com/office/officeart/2005/8/layout/process2"/>
    <dgm:cxn modelId="{4C241D50-4823-C142-AB69-8484E0B75151}" type="presOf" srcId="{7C089FEF-3746-374C-B6C9-97E6193B0EF7}" destId="{E6193A77-F44F-814F-80A2-FB71742F6240}" srcOrd="0" destOrd="0" presId="urn:microsoft.com/office/officeart/2005/8/layout/process2"/>
    <dgm:cxn modelId="{CA84D150-B2DA-A14F-957E-2ACF54351453}" type="presOf" srcId="{A3E9B728-88AD-0C44-8B2B-63ED771B9E45}" destId="{48BBB21F-9DBC-3840-9347-7A827F92FD37}" srcOrd="0" destOrd="0" presId="urn:microsoft.com/office/officeart/2005/8/layout/process2"/>
    <dgm:cxn modelId="{FE9BEA51-CFA9-D84E-B44D-FBFAFD486922}" type="presOf" srcId="{2EF78664-9C48-6843-8C99-E7F55CCDD9A6}" destId="{4979D8F5-38A4-234A-802C-2A0E046B1273}" srcOrd="0" destOrd="0" presId="urn:microsoft.com/office/officeart/2005/8/layout/process2"/>
    <dgm:cxn modelId="{C2B0E872-78ED-CF4B-AE1E-CBE5DF0A691A}" type="presOf" srcId="{A3E9B728-88AD-0C44-8B2B-63ED771B9E45}" destId="{4AA8A4D3-BA94-4F4C-9943-8D64E794B1DF}" srcOrd="1" destOrd="0" presId="urn:microsoft.com/office/officeart/2005/8/layout/process2"/>
    <dgm:cxn modelId="{D086EE76-4C08-ED4C-A8B2-C190985A90F7}" type="presOf" srcId="{E8E504BA-CBB3-EC43-ABEE-CA2F3FF90C24}" destId="{49968CC8-AC64-0445-9224-27E326F36DBB}" srcOrd="0" destOrd="0" presId="urn:microsoft.com/office/officeart/2005/8/layout/process2"/>
    <dgm:cxn modelId="{4EE3987A-C426-8A45-AADC-EEAFBC3F0E66}" type="presOf" srcId="{A2577894-EDD2-A946-AB98-335650E8EB00}" destId="{B95B209D-7C9C-3F43-BB66-876E7F0DC882}" srcOrd="0" destOrd="0" presId="urn:microsoft.com/office/officeart/2005/8/layout/process2"/>
    <dgm:cxn modelId="{638F9480-5FEA-C24C-85A1-FB3A39ADE74D}" type="presOf" srcId="{652FF274-3A66-BD41-BF47-B037A10AF083}" destId="{4D617277-8E8E-7A49-8D48-9709379C9980}" srcOrd="0" destOrd="0" presId="urn:microsoft.com/office/officeart/2005/8/layout/process2"/>
    <dgm:cxn modelId="{60E4B18E-E647-E845-AE12-4F0BC4BC6F6F}" srcId="{652FF274-3A66-BD41-BF47-B037A10AF083}" destId="{E8E504BA-CBB3-EC43-ABEE-CA2F3FF90C24}" srcOrd="3" destOrd="0" parTransId="{01DE0500-1B42-0849-A0BD-31288641A5E7}" sibTransId="{A3E9B728-88AD-0C44-8B2B-63ED771B9E45}"/>
    <dgm:cxn modelId="{BCD7168F-B1AE-BE4E-A607-D6448447ECAA}" type="presOf" srcId="{78AA63A4-393F-D244-B549-FD6AF3D79C04}" destId="{5002E23B-A7CF-5A47-9DB6-2347242128FC}" srcOrd="0" destOrd="0" presId="urn:microsoft.com/office/officeart/2005/8/layout/process2"/>
    <dgm:cxn modelId="{F569F490-ED0E-5141-8378-6E60EA03940C}" srcId="{652FF274-3A66-BD41-BF47-B037A10AF083}" destId="{4F6DC652-32DA-8C46-935C-E1985106E7F5}" srcOrd="1" destOrd="0" parTransId="{00A5D9CA-2C3F-0C45-A1B0-8A74147D5B98}" sibTransId="{436F68F2-0670-E440-BF71-4A4E8570BB5F}"/>
    <dgm:cxn modelId="{F5F5989F-5E16-354E-8A30-533B9F69ACE7}" srcId="{652FF274-3A66-BD41-BF47-B037A10AF083}" destId="{6EB11BD0-828E-5E49-9CA6-0B11A7053F96}" srcOrd="5" destOrd="0" parTransId="{C3A72BD1-BAE2-A34D-9619-863AED89E73A}" sibTransId="{F9936633-3C6C-DE4A-91F5-D8E44819EEF6}"/>
    <dgm:cxn modelId="{594CE5B8-482E-6540-A943-78F7DBA48982}" srcId="{652FF274-3A66-BD41-BF47-B037A10AF083}" destId="{7C089FEF-3746-374C-B6C9-97E6193B0EF7}" srcOrd="4" destOrd="0" parTransId="{27326B64-956E-C946-8871-E8B6933F4F44}" sibTransId="{F19F74A8-A3C6-AE4D-97CC-E42975B66CBA}"/>
    <dgm:cxn modelId="{56334FBC-AFBB-C34C-8851-432CEFEC4193}" type="presOf" srcId="{4CC6E4A1-CA08-9149-8215-08ADEC0A7517}" destId="{D5592E12-5E63-6444-8A24-B05147CD3CF1}" srcOrd="0" destOrd="0" presId="urn:microsoft.com/office/officeart/2005/8/layout/process2"/>
    <dgm:cxn modelId="{727B59CF-DECB-0B49-A9B1-353A5DC4FFFF}" type="presOf" srcId="{436F68F2-0670-E440-BF71-4A4E8570BB5F}" destId="{62F1A298-B04D-884F-B7F5-FCBC975790E8}" srcOrd="1" destOrd="0" presId="urn:microsoft.com/office/officeart/2005/8/layout/process2"/>
    <dgm:cxn modelId="{253637D0-121C-4244-9C79-0FF95B609166}" type="presOf" srcId="{2EF78664-9C48-6843-8C99-E7F55CCDD9A6}" destId="{80C3547A-9F28-0741-9129-B57CE3B781A9}" srcOrd="1" destOrd="0" presId="urn:microsoft.com/office/officeart/2005/8/layout/process2"/>
    <dgm:cxn modelId="{1227A3D2-20B4-5247-8815-68A86F7A935D}" type="presOf" srcId="{436F68F2-0670-E440-BF71-4A4E8570BB5F}" destId="{A45C5502-0D12-4142-8EBC-DBBE8084462E}" srcOrd="0" destOrd="0" presId="urn:microsoft.com/office/officeart/2005/8/layout/process2"/>
    <dgm:cxn modelId="{8D9E68D4-5CD4-CD47-A87C-1CE6348C8A54}" srcId="{652FF274-3A66-BD41-BF47-B037A10AF083}" destId="{A2577894-EDD2-A946-AB98-335650E8EB00}" srcOrd="0" destOrd="0" parTransId="{3A597D99-D99C-6342-9057-BAF64A267EC3}" sibTransId="{2EF78664-9C48-6843-8C99-E7F55CCDD9A6}"/>
    <dgm:cxn modelId="{B4895ED6-90BA-D947-801E-D6DDE2829AB8}" type="presOf" srcId="{F19F74A8-A3C6-AE4D-97CC-E42975B66CBA}" destId="{04A5AD0A-8352-A64C-8CDF-EF0A9CE494A1}" srcOrd="1" destOrd="0" presId="urn:microsoft.com/office/officeart/2005/8/layout/process2"/>
    <dgm:cxn modelId="{122C02EE-68C3-1D44-B4F7-9E507B5B0439}" srcId="{652FF274-3A66-BD41-BF47-B037A10AF083}" destId="{4CC6E4A1-CA08-9149-8215-08ADEC0A7517}" srcOrd="2" destOrd="0" parTransId="{B7820268-AFA7-E54D-A3DF-654E8C44BC8D}" sibTransId="{78AA63A4-393F-D244-B549-FD6AF3D79C04}"/>
    <dgm:cxn modelId="{A78D0CF9-C9C5-0348-AD0E-D3E5A0CB7D38}" type="presOf" srcId="{78AA63A4-393F-D244-B549-FD6AF3D79C04}" destId="{20BA441E-D2D0-AB47-89E3-9984A9D69CAB}" srcOrd="1" destOrd="0" presId="urn:microsoft.com/office/officeart/2005/8/layout/process2"/>
    <dgm:cxn modelId="{935CFFD6-5DB1-E64E-8A8B-BD7D5E679C76}" type="presParOf" srcId="{4D617277-8E8E-7A49-8D48-9709379C9980}" destId="{B95B209D-7C9C-3F43-BB66-876E7F0DC882}" srcOrd="0" destOrd="0" presId="urn:microsoft.com/office/officeart/2005/8/layout/process2"/>
    <dgm:cxn modelId="{265CB7D6-DCC0-EA49-AD9D-68CEB5C6171E}" type="presParOf" srcId="{4D617277-8E8E-7A49-8D48-9709379C9980}" destId="{4979D8F5-38A4-234A-802C-2A0E046B1273}" srcOrd="1" destOrd="0" presId="urn:microsoft.com/office/officeart/2005/8/layout/process2"/>
    <dgm:cxn modelId="{D10ADB9F-03C8-4C45-940B-4F5699F7D318}" type="presParOf" srcId="{4979D8F5-38A4-234A-802C-2A0E046B1273}" destId="{80C3547A-9F28-0741-9129-B57CE3B781A9}" srcOrd="0" destOrd="0" presId="urn:microsoft.com/office/officeart/2005/8/layout/process2"/>
    <dgm:cxn modelId="{96142C2F-7366-E644-A43C-3EDA3B68DEBB}" type="presParOf" srcId="{4D617277-8E8E-7A49-8D48-9709379C9980}" destId="{1F87943C-4FCC-324F-92FB-B61A79A46F78}" srcOrd="2" destOrd="0" presId="urn:microsoft.com/office/officeart/2005/8/layout/process2"/>
    <dgm:cxn modelId="{9D4BD7C6-8DEB-6F40-9542-4B2246FF858B}" type="presParOf" srcId="{4D617277-8E8E-7A49-8D48-9709379C9980}" destId="{A45C5502-0D12-4142-8EBC-DBBE8084462E}" srcOrd="3" destOrd="0" presId="urn:microsoft.com/office/officeart/2005/8/layout/process2"/>
    <dgm:cxn modelId="{6F44A412-3775-8D4C-BC02-590BB2872164}" type="presParOf" srcId="{A45C5502-0D12-4142-8EBC-DBBE8084462E}" destId="{62F1A298-B04D-884F-B7F5-FCBC975790E8}" srcOrd="0" destOrd="0" presId="urn:microsoft.com/office/officeart/2005/8/layout/process2"/>
    <dgm:cxn modelId="{B66BFD38-AB9F-2544-9E0F-7CD543283598}" type="presParOf" srcId="{4D617277-8E8E-7A49-8D48-9709379C9980}" destId="{D5592E12-5E63-6444-8A24-B05147CD3CF1}" srcOrd="4" destOrd="0" presId="urn:microsoft.com/office/officeart/2005/8/layout/process2"/>
    <dgm:cxn modelId="{44BC0FBB-7428-FA45-B46C-EEF243E66E7E}" type="presParOf" srcId="{4D617277-8E8E-7A49-8D48-9709379C9980}" destId="{5002E23B-A7CF-5A47-9DB6-2347242128FC}" srcOrd="5" destOrd="0" presId="urn:microsoft.com/office/officeart/2005/8/layout/process2"/>
    <dgm:cxn modelId="{F923F15E-2CA9-8A44-9CED-C856DBCA6B0F}" type="presParOf" srcId="{5002E23B-A7CF-5A47-9DB6-2347242128FC}" destId="{20BA441E-D2D0-AB47-89E3-9984A9D69CAB}" srcOrd="0" destOrd="0" presId="urn:microsoft.com/office/officeart/2005/8/layout/process2"/>
    <dgm:cxn modelId="{0493B7C2-07AC-EF4F-83F3-8B36A9C89A2C}" type="presParOf" srcId="{4D617277-8E8E-7A49-8D48-9709379C9980}" destId="{49968CC8-AC64-0445-9224-27E326F36DBB}" srcOrd="6" destOrd="0" presId="urn:microsoft.com/office/officeart/2005/8/layout/process2"/>
    <dgm:cxn modelId="{4835D5A1-79A9-344C-80E8-4366A59A88D0}" type="presParOf" srcId="{4D617277-8E8E-7A49-8D48-9709379C9980}" destId="{48BBB21F-9DBC-3840-9347-7A827F92FD37}" srcOrd="7" destOrd="0" presId="urn:microsoft.com/office/officeart/2005/8/layout/process2"/>
    <dgm:cxn modelId="{54B417C8-047B-5648-9125-DB7AEB3DB845}" type="presParOf" srcId="{48BBB21F-9DBC-3840-9347-7A827F92FD37}" destId="{4AA8A4D3-BA94-4F4C-9943-8D64E794B1DF}" srcOrd="0" destOrd="0" presId="urn:microsoft.com/office/officeart/2005/8/layout/process2"/>
    <dgm:cxn modelId="{2E14D059-CE8E-F848-8844-A4860E1B2C37}" type="presParOf" srcId="{4D617277-8E8E-7A49-8D48-9709379C9980}" destId="{E6193A77-F44F-814F-80A2-FB71742F6240}" srcOrd="8" destOrd="0" presId="urn:microsoft.com/office/officeart/2005/8/layout/process2"/>
    <dgm:cxn modelId="{E88F4F0A-1B86-6F40-9CC0-9E9C395F3AB6}" type="presParOf" srcId="{4D617277-8E8E-7A49-8D48-9709379C9980}" destId="{657D1720-244F-3141-95C5-9B4F715C3960}" srcOrd="9" destOrd="0" presId="urn:microsoft.com/office/officeart/2005/8/layout/process2"/>
    <dgm:cxn modelId="{1E00D4AB-3C81-4C4B-9962-53F12AA37595}" type="presParOf" srcId="{657D1720-244F-3141-95C5-9B4F715C3960}" destId="{04A5AD0A-8352-A64C-8CDF-EF0A9CE494A1}" srcOrd="0" destOrd="0" presId="urn:microsoft.com/office/officeart/2005/8/layout/process2"/>
    <dgm:cxn modelId="{7401B962-50BC-CB4B-A5FF-C17A8BEF5A69}" type="presParOf" srcId="{4D617277-8E8E-7A49-8D48-9709379C9980}" destId="{3F93B8A6-2160-4344-B50F-A071522A83D6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52FF274-3A66-BD41-BF47-B037A10AF083}" type="doc">
      <dgm:prSet loTypeId="urn:microsoft.com/office/officeart/2005/8/layout/process2" loCatId="icon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A2577894-EDD2-A946-AB98-335650E8EB00}">
      <dgm:prSet phldrT="[Text]"/>
      <dgm:spPr/>
      <dgm:t>
        <a:bodyPr/>
        <a:lstStyle/>
        <a:p>
          <a:r>
            <a:rPr lang="en-GB"/>
            <a:t>Original data</a:t>
          </a:r>
        </a:p>
      </dgm:t>
    </dgm:pt>
    <dgm:pt modelId="{3A597D99-D99C-6342-9057-BAF64A267EC3}" type="parTrans" cxnId="{8D9E68D4-5CD4-CD47-A87C-1CE6348C8A54}">
      <dgm:prSet/>
      <dgm:spPr/>
      <dgm:t>
        <a:bodyPr/>
        <a:lstStyle/>
        <a:p>
          <a:endParaRPr lang="en-GB"/>
        </a:p>
      </dgm:t>
    </dgm:pt>
    <dgm:pt modelId="{2EF78664-9C48-6843-8C99-E7F55CCDD9A6}" type="sibTrans" cxnId="{8D9E68D4-5CD4-CD47-A87C-1CE6348C8A54}">
      <dgm:prSet/>
      <dgm:spPr/>
      <dgm:t>
        <a:bodyPr/>
        <a:lstStyle/>
        <a:p>
          <a:endParaRPr lang="en-GB"/>
        </a:p>
      </dgm:t>
    </dgm:pt>
    <dgm:pt modelId="{4F6DC652-32DA-8C46-935C-E1985106E7F5}">
      <dgm:prSet phldrT="[Text]"/>
      <dgm:spPr/>
      <dgm:t>
        <a:bodyPr/>
        <a:lstStyle/>
        <a:p>
          <a:r>
            <a:rPr lang="en-GB"/>
            <a:t>Cleaned dataset</a:t>
          </a:r>
        </a:p>
      </dgm:t>
    </dgm:pt>
    <dgm:pt modelId="{00A5D9CA-2C3F-0C45-A1B0-8A74147D5B98}" type="parTrans" cxnId="{F569F490-ED0E-5141-8378-6E60EA03940C}">
      <dgm:prSet/>
      <dgm:spPr/>
      <dgm:t>
        <a:bodyPr/>
        <a:lstStyle/>
        <a:p>
          <a:endParaRPr lang="en-GB"/>
        </a:p>
      </dgm:t>
    </dgm:pt>
    <dgm:pt modelId="{436F68F2-0670-E440-BF71-4A4E8570BB5F}" type="sibTrans" cxnId="{F569F490-ED0E-5141-8378-6E60EA03940C}">
      <dgm:prSet/>
      <dgm:spPr/>
      <dgm:t>
        <a:bodyPr/>
        <a:lstStyle/>
        <a:p>
          <a:endParaRPr lang="en-GB"/>
        </a:p>
      </dgm:t>
    </dgm:pt>
    <dgm:pt modelId="{4CC6E4A1-CA08-9149-8215-08ADEC0A7517}">
      <dgm:prSet phldrT="[Text]"/>
      <dgm:spPr/>
      <dgm:t>
        <a:bodyPr/>
        <a:lstStyle/>
        <a:p>
          <a:r>
            <a:rPr lang="en-GB"/>
            <a:t>Data imputation</a:t>
          </a:r>
        </a:p>
      </dgm:t>
    </dgm:pt>
    <dgm:pt modelId="{B7820268-AFA7-E54D-A3DF-654E8C44BC8D}" type="parTrans" cxnId="{122C02EE-68C3-1D44-B4F7-9E507B5B0439}">
      <dgm:prSet/>
      <dgm:spPr/>
      <dgm:t>
        <a:bodyPr/>
        <a:lstStyle/>
        <a:p>
          <a:endParaRPr lang="en-GB"/>
        </a:p>
      </dgm:t>
    </dgm:pt>
    <dgm:pt modelId="{78AA63A4-393F-D244-B549-FD6AF3D79C04}" type="sibTrans" cxnId="{122C02EE-68C3-1D44-B4F7-9E507B5B0439}">
      <dgm:prSet/>
      <dgm:spPr/>
      <dgm:t>
        <a:bodyPr/>
        <a:lstStyle/>
        <a:p>
          <a:endParaRPr lang="en-GB"/>
        </a:p>
      </dgm:t>
    </dgm:pt>
    <dgm:pt modelId="{E8E504BA-CBB3-EC43-ABEE-CA2F3FF90C24}">
      <dgm:prSet/>
      <dgm:spPr/>
      <dgm:t>
        <a:bodyPr/>
        <a:lstStyle/>
        <a:p>
          <a:r>
            <a:rPr lang="en-GB"/>
            <a:t>PCA</a:t>
          </a:r>
        </a:p>
      </dgm:t>
    </dgm:pt>
    <dgm:pt modelId="{01DE0500-1B42-0849-A0BD-31288641A5E7}" type="parTrans" cxnId="{60E4B18E-E647-E845-AE12-4F0BC4BC6F6F}">
      <dgm:prSet/>
      <dgm:spPr/>
      <dgm:t>
        <a:bodyPr/>
        <a:lstStyle/>
        <a:p>
          <a:endParaRPr lang="en-GB"/>
        </a:p>
      </dgm:t>
    </dgm:pt>
    <dgm:pt modelId="{A3E9B728-88AD-0C44-8B2B-63ED771B9E45}" type="sibTrans" cxnId="{60E4B18E-E647-E845-AE12-4F0BC4BC6F6F}">
      <dgm:prSet/>
      <dgm:spPr/>
      <dgm:t>
        <a:bodyPr/>
        <a:lstStyle/>
        <a:p>
          <a:endParaRPr lang="en-GB"/>
        </a:p>
      </dgm:t>
    </dgm:pt>
    <dgm:pt modelId="{7C089FEF-3746-374C-B6C9-97E6193B0EF7}">
      <dgm:prSet/>
      <dgm:spPr/>
      <dgm:t>
        <a:bodyPr/>
        <a:lstStyle/>
        <a:p>
          <a:r>
            <a:rPr lang="en-GB"/>
            <a:t>Model fitting</a:t>
          </a:r>
        </a:p>
      </dgm:t>
    </dgm:pt>
    <dgm:pt modelId="{27326B64-956E-C946-8871-E8B6933F4F44}" type="parTrans" cxnId="{594CE5B8-482E-6540-A943-78F7DBA48982}">
      <dgm:prSet/>
      <dgm:spPr/>
      <dgm:t>
        <a:bodyPr/>
        <a:lstStyle/>
        <a:p>
          <a:endParaRPr lang="en-GB"/>
        </a:p>
      </dgm:t>
    </dgm:pt>
    <dgm:pt modelId="{F19F74A8-A3C6-AE4D-97CC-E42975B66CBA}" type="sibTrans" cxnId="{594CE5B8-482E-6540-A943-78F7DBA48982}">
      <dgm:prSet/>
      <dgm:spPr/>
      <dgm:t>
        <a:bodyPr/>
        <a:lstStyle/>
        <a:p>
          <a:endParaRPr lang="en-GB"/>
        </a:p>
      </dgm:t>
    </dgm:pt>
    <dgm:pt modelId="{6EB11BD0-828E-5E49-9CA6-0B11A7053F96}">
      <dgm:prSet/>
      <dgm:spPr/>
      <dgm:t>
        <a:bodyPr/>
        <a:lstStyle/>
        <a:p>
          <a:r>
            <a:rPr lang="en-GB"/>
            <a:t>Model evaluation</a:t>
          </a:r>
        </a:p>
      </dgm:t>
    </dgm:pt>
    <dgm:pt modelId="{C3A72BD1-BAE2-A34D-9619-863AED89E73A}" type="parTrans" cxnId="{F5F5989F-5E16-354E-8A30-533B9F69ACE7}">
      <dgm:prSet/>
      <dgm:spPr/>
      <dgm:t>
        <a:bodyPr/>
        <a:lstStyle/>
        <a:p>
          <a:endParaRPr lang="en-GB"/>
        </a:p>
      </dgm:t>
    </dgm:pt>
    <dgm:pt modelId="{F9936633-3C6C-DE4A-91F5-D8E44819EEF6}" type="sibTrans" cxnId="{F5F5989F-5E16-354E-8A30-533B9F69ACE7}">
      <dgm:prSet/>
      <dgm:spPr/>
      <dgm:t>
        <a:bodyPr/>
        <a:lstStyle/>
        <a:p>
          <a:endParaRPr lang="en-GB"/>
        </a:p>
      </dgm:t>
    </dgm:pt>
    <dgm:pt modelId="{4D617277-8E8E-7A49-8D48-9709379C9980}" type="pres">
      <dgm:prSet presAssocID="{652FF274-3A66-BD41-BF47-B037A10AF083}" presName="linearFlow" presStyleCnt="0">
        <dgm:presLayoutVars>
          <dgm:resizeHandles val="exact"/>
        </dgm:presLayoutVars>
      </dgm:prSet>
      <dgm:spPr/>
    </dgm:pt>
    <dgm:pt modelId="{B95B209D-7C9C-3F43-BB66-876E7F0DC882}" type="pres">
      <dgm:prSet presAssocID="{A2577894-EDD2-A946-AB98-335650E8EB00}" presName="node" presStyleLbl="node1" presStyleIdx="0" presStyleCnt="6" custScaleX="156343">
        <dgm:presLayoutVars>
          <dgm:bulletEnabled val="1"/>
        </dgm:presLayoutVars>
      </dgm:prSet>
      <dgm:spPr/>
    </dgm:pt>
    <dgm:pt modelId="{4979D8F5-38A4-234A-802C-2A0E046B1273}" type="pres">
      <dgm:prSet presAssocID="{2EF78664-9C48-6843-8C99-E7F55CCDD9A6}" presName="sibTrans" presStyleLbl="sibTrans2D1" presStyleIdx="0" presStyleCnt="5"/>
      <dgm:spPr/>
    </dgm:pt>
    <dgm:pt modelId="{80C3547A-9F28-0741-9129-B57CE3B781A9}" type="pres">
      <dgm:prSet presAssocID="{2EF78664-9C48-6843-8C99-E7F55CCDD9A6}" presName="connectorText" presStyleLbl="sibTrans2D1" presStyleIdx="0" presStyleCnt="5"/>
      <dgm:spPr/>
    </dgm:pt>
    <dgm:pt modelId="{1F87943C-4FCC-324F-92FB-B61A79A46F78}" type="pres">
      <dgm:prSet presAssocID="{4F6DC652-32DA-8C46-935C-E1985106E7F5}" presName="node" presStyleLbl="node1" presStyleIdx="1" presStyleCnt="6" custScaleX="156343">
        <dgm:presLayoutVars>
          <dgm:bulletEnabled val="1"/>
        </dgm:presLayoutVars>
      </dgm:prSet>
      <dgm:spPr/>
    </dgm:pt>
    <dgm:pt modelId="{A45C5502-0D12-4142-8EBC-DBBE8084462E}" type="pres">
      <dgm:prSet presAssocID="{436F68F2-0670-E440-BF71-4A4E8570BB5F}" presName="sibTrans" presStyleLbl="sibTrans2D1" presStyleIdx="1" presStyleCnt="5"/>
      <dgm:spPr/>
    </dgm:pt>
    <dgm:pt modelId="{62F1A298-B04D-884F-B7F5-FCBC975790E8}" type="pres">
      <dgm:prSet presAssocID="{436F68F2-0670-E440-BF71-4A4E8570BB5F}" presName="connectorText" presStyleLbl="sibTrans2D1" presStyleIdx="1" presStyleCnt="5"/>
      <dgm:spPr/>
    </dgm:pt>
    <dgm:pt modelId="{D5592E12-5E63-6444-8A24-B05147CD3CF1}" type="pres">
      <dgm:prSet presAssocID="{4CC6E4A1-CA08-9149-8215-08ADEC0A7517}" presName="node" presStyleLbl="node1" presStyleIdx="2" presStyleCnt="6" custScaleX="158963">
        <dgm:presLayoutVars>
          <dgm:bulletEnabled val="1"/>
        </dgm:presLayoutVars>
      </dgm:prSet>
      <dgm:spPr/>
    </dgm:pt>
    <dgm:pt modelId="{5002E23B-A7CF-5A47-9DB6-2347242128FC}" type="pres">
      <dgm:prSet presAssocID="{78AA63A4-393F-D244-B549-FD6AF3D79C04}" presName="sibTrans" presStyleLbl="sibTrans2D1" presStyleIdx="2" presStyleCnt="5"/>
      <dgm:spPr/>
    </dgm:pt>
    <dgm:pt modelId="{20BA441E-D2D0-AB47-89E3-9984A9D69CAB}" type="pres">
      <dgm:prSet presAssocID="{78AA63A4-393F-D244-B549-FD6AF3D79C04}" presName="connectorText" presStyleLbl="sibTrans2D1" presStyleIdx="2" presStyleCnt="5"/>
      <dgm:spPr/>
    </dgm:pt>
    <dgm:pt modelId="{49968CC8-AC64-0445-9224-27E326F36DBB}" type="pres">
      <dgm:prSet presAssocID="{E8E504BA-CBB3-EC43-ABEE-CA2F3FF90C24}" presName="node" presStyleLbl="node1" presStyleIdx="3" presStyleCnt="6" custLinFactNeighborX="-820" custLinFactNeighborY="5015">
        <dgm:presLayoutVars>
          <dgm:bulletEnabled val="1"/>
        </dgm:presLayoutVars>
      </dgm:prSet>
      <dgm:spPr/>
    </dgm:pt>
    <dgm:pt modelId="{48BBB21F-9DBC-3840-9347-7A827F92FD37}" type="pres">
      <dgm:prSet presAssocID="{A3E9B728-88AD-0C44-8B2B-63ED771B9E45}" presName="sibTrans" presStyleLbl="sibTrans2D1" presStyleIdx="3" presStyleCnt="5"/>
      <dgm:spPr/>
    </dgm:pt>
    <dgm:pt modelId="{4AA8A4D3-BA94-4F4C-9943-8D64E794B1DF}" type="pres">
      <dgm:prSet presAssocID="{A3E9B728-88AD-0C44-8B2B-63ED771B9E45}" presName="connectorText" presStyleLbl="sibTrans2D1" presStyleIdx="3" presStyleCnt="5"/>
      <dgm:spPr/>
    </dgm:pt>
    <dgm:pt modelId="{E6193A77-F44F-814F-80A2-FB71742F6240}" type="pres">
      <dgm:prSet presAssocID="{7C089FEF-3746-374C-B6C9-97E6193B0EF7}" presName="node" presStyleLbl="node1" presStyleIdx="4" presStyleCnt="6">
        <dgm:presLayoutVars>
          <dgm:bulletEnabled val="1"/>
        </dgm:presLayoutVars>
      </dgm:prSet>
      <dgm:spPr/>
    </dgm:pt>
    <dgm:pt modelId="{657D1720-244F-3141-95C5-9B4F715C3960}" type="pres">
      <dgm:prSet presAssocID="{F19F74A8-A3C6-AE4D-97CC-E42975B66CBA}" presName="sibTrans" presStyleLbl="sibTrans2D1" presStyleIdx="4" presStyleCnt="5"/>
      <dgm:spPr/>
    </dgm:pt>
    <dgm:pt modelId="{04A5AD0A-8352-A64C-8CDF-EF0A9CE494A1}" type="pres">
      <dgm:prSet presAssocID="{F19F74A8-A3C6-AE4D-97CC-E42975B66CBA}" presName="connectorText" presStyleLbl="sibTrans2D1" presStyleIdx="4" presStyleCnt="5"/>
      <dgm:spPr/>
    </dgm:pt>
    <dgm:pt modelId="{3F93B8A6-2160-4344-B50F-A071522A83D6}" type="pres">
      <dgm:prSet presAssocID="{6EB11BD0-828E-5E49-9CA6-0B11A7053F96}" presName="node" presStyleLbl="node1" presStyleIdx="5" presStyleCnt="6">
        <dgm:presLayoutVars>
          <dgm:bulletEnabled val="1"/>
        </dgm:presLayoutVars>
      </dgm:prSet>
      <dgm:spPr/>
    </dgm:pt>
  </dgm:ptLst>
  <dgm:cxnLst>
    <dgm:cxn modelId="{9F888E0F-406A-BE44-A824-B9F6991DFA84}" type="presOf" srcId="{4F6DC652-32DA-8C46-935C-E1985106E7F5}" destId="{1F87943C-4FCC-324F-92FB-B61A79A46F78}" srcOrd="0" destOrd="0" presId="urn:microsoft.com/office/officeart/2005/8/layout/process2"/>
    <dgm:cxn modelId="{32BBE219-2D99-904C-9BDA-5803A309629A}" type="presOf" srcId="{6EB11BD0-828E-5E49-9CA6-0B11A7053F96}" destId="{3F93B8A6-2160-4344-B50F-A071522A83D6}" srcOrd="0" destOrd="0" presId="urn:microsoft.com/office/officeart/2005/8/layout/process2"/>
    <dgm:cxn modelId="{B54E5B29-0BA8-264E-AB96-632ED54B51AB}" type="presOf" srcId="{F19F74A8-A3C6-AE4D-97CC-E42975B66CBA}" destId="{657D1720-244F-3141-95C5-9B4F715C3960}" srcOrd="0" destOrd="0" presId="urn:microsoft.com/office/officeart/2005/8/layout/process2"/>
    <dgm:cxn modelId="{4C241D50-4823-C142-AB69-8484E0B75151}" type="presOf" srcId="{7C089FEF-3746-374C-B6C9-97E6193B0EF7}" destId="{E6193A77-F44F-814F-80A2-FB71742F6240}" srcOrd="0" destOrd="0" presId="urn:microsoft.com/office/officeart/2005/8/layout/process2"/>
    <dgm:cxn modelId="{CA84D150-B2DA-A14F-957E-2ACF54351453}" type="presOf" srcId="{A3E9B728-88AD-0C44-8B2B-63ED771B9E45}" destId="{48BBB21F-9DBC-3840-9347-7A827F92FD37}" srcOrd="0" destOrd="0" presId="urn:microsoft.com/office/officeart/2005/8/layout/process2"/>
    <dgm:cxn modelId="{FE9BEA51-CFA9-D84E-B44D-FBFAFD486922}" type="presOf" srcId="{2EF78664-9C48-6843-8C99-E7F55CCDD9A6}" destId="{4979D8F5-38A4-234A-802C-2A0E046B1273}" srcOrd="0" destOrd="0" presId="urn:microsoft.com/office/officeart/2005/8/layout/process2"/>
    <dgm:cxn modelId="{C2B0E872-78ED-CF4B-AE1E-CBE5DF0A691A}" type="presOf" srcId="{A3E9B728-88AD-0C44-8B2B-63ED771B9E45}" destId="{4AA8A4D3-BA94-4F4C-9943-8D64E794B1DF}" srcOrd="1" destOrd="0" presId="urn:microsoft.com/office/officeart/2005/8/layout/process2"/>
    <dgm:cxn modelId="{D086EE76-4C08-ED4C-A8B2-C190985A90F7}" type="presOf" srcId="{E8E504BA-CBB3-EC43-ABEE-CA2F3FF90C24}" destId="{49968CC8-AC64-0445-9224-27E326F36DBB}" srcOrd="0" destOrd="0" presId="urn:microsoft.com/office/officeart/2005/8/layout/process2"/>
    <dgm:cxn modelId="{4EE3987A-C426-8A45-AADC-EEAFBC3F0E66}" type="presOf" srcId="{A2577894-EDD2-A946-AB98-335650E8EB00}" destId="{B95B209D-7C9C-3F43-BB66-876E7F0DC882}" srcOrd="0" destOrd="0" presId="urn:microsoft.com/office/officeart/2005/8/layout/process2"/>
    <dgm:cxn modelId="{638F9480-5FEA-C24C-85A1-FB3A39ADE74D}" type="presOf" srcId="{652FF274-3A66-BD41-BF47-B037A10AF083}" destId="{4D617277-8E8E-7A49-8D48-9709379C9980}" srcOrd="0" destOrd="0" presId="urn:microsoft.com/office/officeart/2005/8/layout/process2"/>
    <dgm:cxn modelId="{60E4B18E-E647-E845-AE12-4F0BC4BC6F6F}" srcId="{652FF274-3A66-BD41-BF47-B037A10AF083}" destId="{E8E504BA-CBB3-EC43-ABEE-CA2F3FF90C24}" srcOrd="3" destOrd="0" parTransId="{01DE0500-1B42-0849-A0BD-31288641A5E7}" sibTransId="{A3E9B728-88AD-0C44-8B2B-63ED771B9E45}"/>
    <dgm:cxn modelId="{BCD7168F-B1AE-BE4E-A607-D6448447ECAA}" type="presOf" srcId="{78AA63A4-393F-D244-B549-FD6AF3D79C04}" destId="{5002E23B-A7CF-5A47-9DB6-2347242128FC}" srcOrd="0" destOrd="0" presId="urn:microsoft.com/office/officeart/2005/8/layout/process2"/>
    <dgm:cxn modelId="{F569F490-ED0E-5141-8378-6E60EA03940C}" srcId="{652FF274-3A66-BD41-BF47-B037A10AF083}" destId="{4F6DC652-32DA-8C46-935C-E1985106E7F5}" srcOrd="1" destOrd="0" parTransId="{00A5D9CA-2C3F-0C45-A1B0-8A74147D5B98}" sibTransId="{436F68F2-0670-E440-BF71-4A4E8570BB5F}"/>
    <dgm:cxn modelId="{F5F5989F-5E16-354E-8A30-533B9F69ACE7}" srcId="{652FF274-3A66-BD41-BF47-B037A10AF083}" destId="{6EB11BD0-828E-5E49-9CA6-0B11A7053F96}" srcOrd="5" destOrd="0" parTransId="{C3A72BD1-BAE2-A34D-9619-863AED89E73A}" sibTransId="{F9936633-3C6C-DE4A-91F5-D8E44819EEF6}"/>
    <dgm:cxn modelId="{594CE5B8-482E-6540-A943-78F7DBA48982}" srcId="{652FF274-3A66-BD41-BF47-B037A10AF083}" destId="{7C089FEF-3746-374C-B6C9-97E6193B0EF7}" srcOrd="4" destOrd="0" parTransId="{27326B64-956E-C946-8871-E8B6933F4F44}" sibTransId="{F19F74A8-A3C6-AE4D-97CC-E42975B66CBA}"/>
    <dgm:cxn modelId="{56334FBC-AFBB-C34C-8851-432CEFEC4193}" type="presOf" srcId="{4CC6E4A1-CA08-9149-8215-08ADEC0A7517}" destId="{D5592E12-5E63-6444-8A24-B05147CD3CF1}" srcOrd="0" destOrd="0" presId="urn:microsoft.com/office/officeart/2005/8/layout/process2"/>
    <dgm:cxn modelId="{727B59CF-DECB-0B49-A9B1-353A5DC4FFFF}" type="presOf" srcId="{436F68F2-0670-E440-BF71-4A4E8570BB5F}" destId="{62F1A298-B04D-884F-B7F5-FCBC975790E8}" srcOrd="1" destOrd="0" presId="urn:microsoft.com/office/officeart/2005/8/layout/process2"/>
    <dgm:cxn modelId="{253637D0-121C-4244-9C79-0FF95B609166}" type="presOf" srcId="{2EF78664-9C48-6843-8C99-E7F55CCDD9A6}" destId="{80C3547A-9F28-0741-9129-B57CE3B781A9}" srcOrd="1" destOrd="0" presId="urn:microsoft.com/office/officeart/2005/8/layout/process2"/>
    <dgm:cxn modelId="{1227A3D2-20B4-5247-8815-68A86F7A935D}" type="presOf" srcId="{436F68F2-0670-E440-BF71-4A4E8570BB5F}" destId="{A45C5502-0D12-4142-8EBC-DBBE8084462E}" srcOrd="0" destOrd="0" presId="urn:microsoft.com/office/officeart/2005/8/layout/process2"/>
    <dgm:cxn modelId="{8D9E68D4-5CD4-CD47-A87C-1CE6348C8A54}" srcId="{652FF274-3A66-BD41-BF47-B037A10AF083}" destId="{A2577894-EDD2-A946-AB98-335650E8EB00}" srcOrd="0" destOrd="0" parTransId="{3A597D99-D99C-6342-9057-BAF64A267EC3}" sibTransId="{2EF78664-9C48-6843-8C99-E7F55CCDD9A6}"/>
    <dgm:cxn modelId="{B4895ED6-90BA-D947-801E-D6DDE2829AB8}" type="presOf" srcId="{F19F74A8-A3C6-AE4D-97CC-E42975B66CBA}" destId="{04A5AD0A-8352-A64C-8CDF-EF0A9CE494A1}" srcOrd="1" destOrd="0" presId="urn:microsoft.com/office/officeart/2005/8/layout/process2"/>
    <dgm:cxn modelId="{122C02EE-68C3-1D44-B4F7-9E507B5B0439}" srcId="{652FF274-3A66-BD41-BF47-B037A10AF083}" destId="{4CC6E4A1-CA08-9149-8215-08ADEC0A7517}" srcOrd="2" destOrd="0" parTransId="{B7820268-AFA7-E54D-A3DF-654E8C44BC8D}" sibTransId="{78AA63A4-393F-D244-B549-FD6AF3D79C04}"/>
    <dgm:cxn modelId="{A78D0CF9-C9C5-0348-AD0E-D3E5A0CB7D38}" type="presOf" srcId="{78AA63A4-393F-D244-B549-FD6AF3D79C04}" destId="{20BA441E-D2D0-AB47-89E3-9984A9D69CAB}" srcOrd="1" destOrd="0" presId="urn:microsoft.com/office/officeart/2005/8/layout/process2"/>
    <dgm:cxn modelId="{935CFFD6-5DB1-E64E-8A8B-BD7D5E679C76}" type="presParOf" srcId="{4D617277-8E8E-7A49-8D48-9709379C9980}" destId="{B95B209D-7C9C-3F43-BB66-876E7F0DC882}" srcOrd="0" destOrd="0" presId="urn:microsoft.com/office/officeart/2005/8/layout/process2"/>
    <dgm:cxn modelId="{265CB7D6-DCC0-EA49-AD9D-68CEB5C6171E}" type="presParOf" srcId="{4D617277-8E8E-7A49-8D48-9709379C9980}" destId="{4979D8F5-38A4-234A-802C-2A0E046B1273}" srcOrd="1" destOrd="0" presId="urn:microsoft.com/office/officeart/2005/8/layout/process2"/>
    <dgm:cxn modelId="{D10ADB9F-03C8-4C45-940B-4F5699F7D318}" type="presParOf" srcId="{4979D8F5-38A4-234A-802C-2A0E046B1273}" destId="{80C3547A-9F28-0741-9129-B57CE3B781A9}" srcOrd="0" destOrd="0" presId="urn:microsoft.com/office/officeart/2005/8/layout/process2"/>
    <dgm:cxn modelId="{96142C2F-7366-E644-A43C-3EDA3B68DEBB}" type="presParOf" srcId="{4D617277-8E8E-7A49-8D48-9709379C9980}" destId="{1F87943C-4FCC-324F-92FB-B61A79A46F78}" srcOrd="2" destOrd="0" presId="urn:microsoft.com/office/officeart/2005/8/layout/process2"/>
    <dgm:cxn modelId="{9D4BD7C6-8DEB-6F40-9542-4B2246FF858B}" type="presParOf" srcId="{4D617277-8E8E-7A49-8D48-9709379C9980}" destId="{A45C5502-0D12-4142-8EBC-DBBE8084462E}" srcOrd="3" destOrd="0" presId="urn:microsoft.com/office/officeart/2005/8/layout/process2"/>
    <dgm:cxn modelId="{6F44A412-3775-8D4C-BC02-590BB2872164}" type="presParOf" srcId="{A45C5502-0D12-4142-8EBC-DBBE8084462E}" destId="{62F1A298-B04D-884F-B7F5-FCBC975790E8}" srcOrd="0" destOrd="0" presId="urn:microsoft.com/office/officeart/2005/8/layout/process2"/>
    <dgm:cxn modelId="{B66BFD38-AB9F-2544-9E0F-7CD543283598}" type="presParOf" srcId="{4D617277-8E8E-7A49-8D48-9709379C9980}" destId="{D5592E12-5E63-6444-8A24-B05147CD3CF1}" srcOrd="4" destOrd="0" presId="urn:microsoft.com/office/officeart/2005/8/layout/process2"/>
    <dgm:cxn modelId="{44BC0FBB-7428-FA45-B46C-EEF243E66E7E}" type="presParOf" srcId="{4D617277-8E8E-7A49-8D48-9709379C9980}" destId="{5002E23B-A7CF-5A47-9DB6-2347242128FC}" srcOrd="5" destOrd="0" presId="urn:microsoft.com/office/officeart/2005/8/layout/process2"/>
    <dgm:cxn modelId="{F923F15E-2CA9-8A44-9CED-C856DBCA6B0F}" type="presParOf" srcId="{5002E23B-A7CF-5A47-9DB6-2347242128FC}" destId="{20BA441E-D2D0-AB47-89E3-9984A9D69CAB}" srcOrd="0" destOrd="0" presId="urn:microsoft.com/office/officeart/2005/8/layout/process2"/>
    <dgm:cxn modelId="{0493B7C2-07AC-EF4F-83F3-8B36A9C89A2C}" type="presParOf" srcId="{4D617277-8E8E-7A49-8D48-9709379C9980}" destId="{49968CC8-AC64-0445-9224-27E326F36DBB}" srcOrd="6" destOrd="0" presId="urn:microsoft.com/office/officeart/2005/8/layout/process2"/>
    <dgm:cxn modelId="{4835D5A1-79A9-344C-80E8-4366A59A88D0}" type="presParOf" srcId="{4D617277-8E8E-7A49-8D48-9709379C9980}" destId="{48BBB21F-9DBC-3840-9347-7A827F92FD37}" srcOrd="7" destOrd="0" presId="urn:microsoft.com/office/officeart/2005/8/layout/process2"/>
    <dgm:cxn modelId="{54B417C8-047B-5648-9125-DB7AEB3DB845}" type="presParOf" srcId="{48BBB21F-9DBC-3840-9347-7A827F92FD37}" destId="{4AA8A4D3-BA94-4F4C-9943-8D64E794B1DF}" srcOrd="0" destOrd="0" presId="urn:microsoft.com/office/officeart/2005/8/layout/process2"/>
    <dgm:cxn modelId="{2E14D059-CE8E-F848-8844-A4860E1B2C37}" type="presParOf" srcId="{4D617277-8E8E-7A49-8D48-9709379C9980}" destId="{E6193A77-F44F-814F-80A2-FB71742F6240}" srcOrd="8" destOrd="0" presId="urn:microsoft.com/office/officeart/2005/8/layout/process2"/>
    <dgm:cxn modelId="{E88F4F0A-1B86-6F40-9CC0-9E9C395F3AB6}" type="presParOf" srcId="{4D617277-8E8E-7A49-8D48-9709379C9980}" destId="{657D1720-244F-3141-95C5-9B4F715C3960}" srcOrd="9" destOrd="0" presId="urn:microsoft.com/office/officeart/2005/8/layout/process2"/>
    <dgm:cxn modelId="{1E00D4AB-3C81-4C4B-9962-53F12AA37595}" type="presParOf" srcId="{657D1720-244F-3141-95C5-9B4F715C3960}" destId="{04A5AD0A-8352-A64C-8CDF-EF0A9CE494A1}" srcOrd="0" destOrd="0" presId="urn:microsoft.com/office/officeart/2005/8/layout/process2"/>
    <dgm:cxn modelId="{7401B962-50BC-CB4B-A5FF-C17A8BEF5A69}" type="presParOf" srcId="{4D617277-8E8E-7A49-8D48-9709379C9980}" destId="{3F93B8A6-2160-4344-B50F-A071522A83D6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52FF274-3A66-BD41-BF47-B037A10AF083}" type="doc">
      <dgm:prSet loTypeId="urn:microsoft.com/office/officeart/2005/8/layout/process2" loCatId="icon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A2577894-EDD2-A946-AB98-335650E8EB00}">
      <dgm:prSet phldrT="[Text]"/>
      <dgm:spPr/>
      <dgm:t>
        <a:bodyPr/>
        <a:lstStyle/>
        <a:p>
          <a:r>
            <a:rPr lang="en-GB"/>
            <a:t>Original data</a:t>
          </a:r>
        </a:p>
      </dgm:t>
    </dgm:pt>
    <dgm:pt modelId="{3A597D99-D99C-6342-9057-BAF64A267EC3}" type="parTrans" cxnId="{8D9E68D4-5CD4-CD47-A87C-1CE6348C8A54}">
      <dgm:prSet/>
      <dgm:spPr/>
      <dgm:t>
        <a:bodyPr/>
        <a:lstStyle/>
        <a:p>
          <a:endParaRPr lang="en-GB"/>
        </a:p>
      </dgm:t>
    </dgm:pt>
    <dgm:pt modelId="{2EF78664-9C48-6843-8C99-E7F55CCDD9A6}" type="sibTrans" cxnId="{8D9E68D4-5CD4-CD47-A87C-1CE6348C8A54}">
      <dgm:prSet/>
      <dgm:spPr/>
      <dgm:t>
        <a:bodyPr/>
        <a:lstStyle/>
        <a:p>
          <a:endParaRPr lang="en-GB"/>
        </a:p>
      </dgm:t>
    </dgm:pt>
    <dgm:pt modelId="{4F6DC652-32DA-8C46-935C-E1985106E7F5}">
      <dgm:prSet phldrT="[Text]"/>
      <dgm:spPr/>
      <dgm:t>
        <a:bodyPr/>
        <a:lstStyle/>
        <a:p>
          <a:r>
            <a:rPr lang="en-GB"/>
            <a:t>Cleaned dataset</a:t>
          </a:r>
        </a:p>
      </dgm:t>
    </dgm:pt>
    <dgm:pt modelId="{00A5D9CA-2C3F-0C45-A1B0-8A74147D5B98}" type="parTrans" cxnId="{F569F490-ED0E-5141-8378-6E60EA03940C}">
      <dgm:prSet/>
      <dgm:spPr/>
      <dgm:t>
        <a:bodyPr/>
        <a:lstStyle/>
        <a:p>
          <a:endParaRPr lang="en-GB"/>
        </a:p>
      </dgm:t>
    </dgm:pt>
    <dgm:pt modelId="{436F68F2-0670-E440-BF71-4A4E8570BB5F}" type="sibTrans" cxnId="{F569F490-ED0E-5141-8378-6E60EA03940C}">
      <dgm:prSet/>
      <dgm:spPr/>
      <dgm:t>
        <a:bodyPr/>
        <a:lstStyle/>
        <a:p>
          <a:endParaRPr lang="en-GB"/>
        </a:p>
      </dgm:t>
    </dgm:pt>
    <dgm:pt modelId="{4CC6E4A1-CA08-9149-8215-08ADEC0A7517}">
      <dgm:prSet phldrT="[Text]"/>
      <dgm:spPr/>
      <dgm:t>
        <a:bodyPr/>
        <a:lstStyle/>
        <a:p>
          <a:r>
            <a:rPr lang="en-GB"/>
            <a:t>Data imputation</a:t>
          </a:r>
        </a:p>
      </dgm:t>
    </dgm:pt>
    <dgm:pt modelId="{B7820268-AFA7-E54D-A3DF-654E8C44BC8D}" type="parTrans" cxnId="{122C02EE-68C3-1D44-B4F7-9E507B5B0439}">
      <dgm:prSet/>
      <dgm:spPr/>
      <dgm:t>
        <a:bodyPr/>
        <a:lstStyle/>
        <a:p>
          <a:endParaRPr lang="en-GB"/>
        </a:p>
      </dgm:t>
    </dgm:pt>
    <dgm:pt modelId="{78AA63A4-393F-D244-B549-FD6AF3D79C04}" type="sibTrans" cxnId="{122C02EE-68C3-1D44-B4F7-9E507B5B0439}">
      <dgm:prSet/>
      <dgm:spPr/>
      <dgm:t>
        <a:bodyPr/>
        <a:lstStyle/>
        <a:p>
          <a:endParaRPr lang="en-GB"/>
        </a:p>
      </dgm:t>
    </dgm:pt>
    <dgm:pt modelId="{E8E504BA-CBB3-EC43-ABEE-CA2F3FF90C24}">
      <dgm:prSet/>
      <dgm:spPr/>
      <dgm:t>
        <a:bodyPr/>
        <a:lstStyle/>
        <a:p>
          <a:r>
            <a:rPr lang="en-GB"/>
            <a:t>PCA</a:t>
          </a:r>
        </a:p>
      </dgm:t>
    </dgm:pt>
    <dgm:pt modelId="{01DE0500-1B42-0849-A0BD-31288641A5E7}" type="parTrans" cxnId="{60E4B18E-E647-E845-AE12-4F0BC4BC6F6F}">
      <dgm:prSet/>
      <dgm:spPr/>
      <dgm:t>
        <a:bodyPr/>
        <a:lstStyle/>
        <a:p>
          <a:endParaRPr lang="en-GB"/>
        </a:p>
      </dgm:t>
    </dgm:pt>
    <dgm:pt modelId="{A3E9B728-88AD-0C44-8B2B-63ED771B9E45}" type="sibTrans" cxnId="{60E4B18E-E647-E845-AE12-4F0BC4BC6F6F}">
      <dgm:prSet/>
      <dgm:spPr/>
      <dgm:t>
        <a:bodyPr/>
        <a:lstStyle/>
        <a:p>
          <a:endParaRPr lang="en-GB"/>
        </a:p>
      </dgm:t>
    </dgm:pt>
    <dgm:pt modelId="{7C089FEF-3746-374C-B6C9-97E6193B0EF7}">
      <dgm:prSet/>
      <dgm:spPr/>
      <dgm:t>
        <a:bodyPr/>
        <a:lstStyle/>
        <a:p>
          <a:r>
            <a:rPr lang="en-GB"/>
            <a:t>Model fitting</a:t>
          </a:r>
        </a:p>
      </dgm:t>
    </dgm:pt>
    <dgm:pt modelId="{27326B64-956E-C946-8871-E8B6933F4F44}" type="parTrans" cxnId="{594CE5B8-482E-6540-A943-78F7DBA48982}">
      <dgm:prSet/>
      <dgm:spPr/>
      <dgm:t>
        <a:bodyPr/>
        <a:lstStyle/>
        <a:p>
          <a:endParaRPr lang="en-GB"/>
        </a:p>
      </dgm:t>
    </dgm:pt>
    <dgm:pt modelId="{F19F74A8-A3C6-AE4D-97CC-E42975B66CBA}" type="sibTrans" cxnId="{594CE5B8-482E-6540-A943-78F7DBA48982}">
      <dgm:prSet/>
      <dgm:spPr/>
      <dgm:t>
        <a:bodyPr/>
        <a:lstStyle/>
        <a:p>
          <a:endParaRPr lang="en-GB"/>
        </a:p>
      </dgm:t>
    </dgm:pt>
    <dgm:pt modelId="{6EB11BD0-828E-5E49-9CA6-0B11A7053F96}">
      <dgm:prSet/>
      <dgm:spPr/>
      <dgm:t>
        <a:bodyPr/>
        <a:lstStyle/>
        <a:p>
          <a:r>
            <a:rPr lang="en-GB"/>
            <a:t>Model evaluation</a:t>
          </a:r>
        </a:p>
      </dgm:t>
    </dgm:pt>
    <dgm:pt modelId="{C3A72BD1-BAE2-A34D-9619-863AED89E73A}" type="parTrans" cxnId="{F5F5989F-5E16-354E-8A30-533B9F69ACE7}">
      <dgm:prSet/>
      <dgm:spPr/>
      <dgm:t>
        <a:bodyPr/>
        <a:lstStyle/>
        <a:p>
          <a:endParaRPr lang="en-GB"/>
        </a:p>
      </dgm:t>
    </dgm:pt>
    <dgm:pt modelId="{F9936633-3C6C-DE4A-91F5-D8E44819EEF6}" type="sibTrans" cxnId="{F5F5989F-5E16-354E-8A30-533B9F69ACE7}">
      <dgm:prSet/>
      <dgm:spPr/>
      <dgm:t>
        <a:bodyPr/>
        <a:lstStyle/>
        <a:p>
          <a:endParaRPr lang="en-GB"/>
        </a:p>
      </dgm:t>
    </dgm:pt>
    <dgm:pt modelId="{4D617277-8E8E-7A49-8D48-9709379C9980}" type="pres">
      <dgm:prSet presAssocID="{652FF274-3A66-BD41-BF47-B037A10AF083}" presName="linearFlow" presStyleCnt="0">
        <dgm:presLayoutVars>
          <dgm:resizeHandles val="exact"/>
        </dgm:presLayoutVars>
      </dgm:prSet>
      <dgm:spPr/>
    </dgm:pt>
    <dgm:pt modelId="{B95B209D-7C9C-3F43-BB66-876E7F0DC882}" type="pres">
      <dgm:prSet presAssocID="{A2577894-EDD2-A946-AB98-335650E8EB00}" presName="node" presStyleLbl="node1" presStyleIdx="0" presStyleCnt="6" custScaleX="156343">
        <dgm:presLayoutVars>
          <dgm:bulletEnabled val="1"/>
        </dgm:presLayoutVars>
      </dgm:prSet>
      <dgm:spPr/>
    </dgm:pt>
    <dgm:pt modelId="{4979D8F5-38A4-234A-802C-2A0E046B1273}" type="pres">
      <dgm:prSet presAssocID="{2EF78664-9C48-6843-8C99-E7F55CCDD9A6}" presName="sibTrans" presStyleLbl="sibTrans2D1" presStyleIdx="0" presStyleCnt="5"/>
      <dgm:spPr/>
    </dgm:pt>
    <dgm:pt modelId="{80C3547A-9F28-0741-9129-B57CE3B781A9}" type="pres">
      <dgm:prSet presAssocID="{2EF78664-9C48-6843-8C99-E7F55CCDD9A6}" presName="connectorText" presStyleLbl="sibTrans2D1" presStyleIdx="0" presStyleCnt="5"/>
      <dgm:spPr/>
    </dgm:pt>
    <dgm:pt modelId="{1F87943C-4FCC-324F-92FB-B61A79A46F78}" type="pres">
      <dgm:prSet presAssocID="{4F6DC652-32DA-8C46-935C-E1985106E7F5}" presName="node" presStyleLbl="node1" presStyleIdx="1" presStyleCnt="6" custScaleX="156343">
        <dgm:presLayoutVars>
          <dgm:bulletEnabled val="1"/>
        </dgm:presLayoutVars>
      </dgm:prSet>
      <dgm:spPr/>
    </dgm:pt>
    <dgm:pt modelId="{A45C5502-0D12-4142-8EBC-DBBE8084462E}" type="pres">
      <dgm:prSet presAssocID="{436F68F2-0670-E440-BF71-4A4E8570BB5F}" presName="sibTrans" presStyleLbl="sibTrans2D1" presStyleIdx="1" presStyleCnt="5"/>
      <dgm:spPr/>
    </dgm:pt>
    <dgm:pt modelId="{62F1A298-B04D-884F-B7F5-FCBC975790E8}" type="pres">
      <dgm:prSet presAssocID="{436F68F2-0670-E440-BF71-4A4E8570BB5F}" presName="connectorText" presStyleLbl="sibTrans2D1" presStyleIdx="1" presStyleCnt="5"/>
      <dgm:spPr/>
    </dgm:pt>
    <dgm:pt modelId="{D5592E12-5E63-6444-8A24-B05147CD3CF1}" type="pres">
      <dgm:prSet presAssocID="{4CC6E4A1-CA08-9149-8215-08ADEC0A7517}" presName="node" presStyleLbl="node1" presStyleIdx="2" presStyleCnt="6" custScaleX="158963">
        <dgm:presLayoutVars>
          <dgm:bulletEnabled val="1"/>
        </dgm:presLayoutVars>
      </dgm:prSet>
      <dgm:spPr/>
    </dgm:pt>
    <dgm:pt modelId="{5002E23B-A7CF-5A47-9DB6-2347242128FC}" type="pres">
      <dgm:prSet presAssocID="{78AA63A4-393F-D244-B549-FD6AF3D79C04}" presName="sibTrans" presStyleLbl="sibTrans2D1" presStyleIdx="2" presStyleCnt="5"/>
      <dgm:spPr/>
    </dgm:pt>
    <dgm:pt modelId="{20BA441E-D2D0-AB47-89E3-9984A9D69CAB}" type="pres">
      <dgm:prSet presAssocID="{78AA63A4-393F-D244-B549-FD6AF3D79C04}" presName="connectorText" presStyleLbl="sibTrans2D1" presStyleIdx="2" presStyleCnt="5"/>
      <dgm:spPr/>
    </dgm:pt>
    <dgm:pt modelId="{49968CC8-AC64-0445-9224-27E326F36DBB}" type="pres">
      <dgm:prSet presAssocID="{E8E504BA-CBB3-EC43-ABEE-CA2F3FF90C24}" presName="node" presStyleLbl="node1" presStyleIdx="3" presStyleCnt="6" custLinFactNeighborX="-200" custLinFactNeighborY="12814">
        <dgm:presLayoutVars>
          <dgm:bulletEnabled val="1"/>
        </dgm:presLayoutVars>
      </dgm:prSet>
      <dgm:spPr/>
    </dgm:pt>
    <dgm:pt modelId="{48BBB21F-9DBC-3840-9347-7A827F92FD37}" type="pres">
      <dgm:prSet presAssocID="{A3E9B728-88AD-0C44-8B2B-63ED771B9E45}" presName="sibTrans" presStyleLbl="sibTrans2D1" presStyleIdx="3" presStyleCnt="5"/>
      <dgm:spPr/>
    </dgm:pt>
    <dgm:pt modelId="{4AA8A4D3-BA94-4F4C-9943-8D64E794B1DF}" type="pres">
      <dgm:prSet presAssocID="{A3E9B728-88AD-0C44-8B2B-63ED771B9E45}" presName="connectorText" presStyleLbl="sibTrans2D1" presStyleIdx="3" presStyleCnt="5"/>
      <dgm:spPr/>
    </dgm:pt>
    <dgm:pt modelId="{E6193A77-F44F-814F-80A2-FB71742F6240}" type="pres">
      <dgm:prSet presAssocID="{7C089FEF-3746-374C-B6C9-97E6193B0EF7}" presName="node" presStyleLbl="node1" presStyleIdx="4" presStyleCnt="6">
        <dgm:presLayoutVars>
          <dgm:bulletEnabled val="1"/>
        </dgm:presLayoutVars>
      </dgm:prSet>
      <dgm:spPr/>
    </dgm:pt>
    <dgm:pt modelId="{657D1720-244F-3141-95C5-9B4F715C3960}" type="pres">
      <dgm:prSet presAssocID="{F19F74A8-A3C6-AE4D-97CC-E42975B66CBA}" presName="sibTrans" presStyleLbl="sibTrans2D1" presStyleIdx="4" presStyleCnt="5"/>
      <dgm:spPr/>
    </dgm:pt>
    <dgm:pt modelId="{04A5AD0A-8352-A64C-8CDF-EF0A9CE494A1}" type="pres">
      <dgm:prSet presAssocID="{F19F74A8-A3C6-AE4D-97CC-E42975B66CBA}" presName="connectorText" presStyleLbl="sibTrans2D1" presStyleIdx="4" presStyleCnt="5"/>
      <dgm:spPr/>
    </dgm:pt>
    <dgm:pt modelId="{3F93B8A6-2160-4344-B50F-A071522A83D6}" type="pres">
      <dgm:prSet presAssocID="{6EB11BD0-828E-5E49-9CA6-0B11A7053F96}" presName="node" presStyleLbl="node1" presStyleIdx="5" presStyleCnt="6">
        <dgm:presLayoutVars>
          <dgm:bulletEnabled val="1"/>
        </dgm:presLayoutVars>
      </dgm:prSet>
      <dgm:spPr/>
    </dgm:pt>
  </dgm:ptLst>
  <dgm:cxnLst>
    <dgm:cxn modelId="{9F888E0F-406A-BE44-A824-B9F6991DFA84}" type="presOf" srcId="{4F6DC652-32DA-8C46-935C-E1985106E7F5}" destId="{1F87943C-4FCC-324F-92FB-B61A79A46F78}" srcOrd="0" destOrd="0" presId="urn:microsoft.com/office/officeart/2005/8/layout/process2"/>
    <dgm:cxn modelId="{32BBE219-2D99-904C-9BDA-5803A309629A}" type="presOf" srcId="{6EB11BD0-828E-5E49-9CA6-0B11A7053F96}" destId="{3F93B8A6-2160-4344-B50F-A071522A83D6}" srcOrd="0" destOrd="0" presId="urn:microsoft.com/office/officeart/2005/8/layout/process2"/>
    <dgm:cxn modelId="{B54E5B29-0BA8-264E-AB96-632ED54B51AB}" type="presOf" srcId="{F19F74A8-A3C6-AE4D-97CC-E42975B66CBA}" destId="{657D1720-244F-3141-95C5-9B4F715C3960}" srcOrd="0" destOrd="0" presId="urn:microsoft.com/office/officeart/2005/8/layout/process2"/>
    <dgm:cxn modelId="{4C241D50-4823-C142-AB69-8484E0B75151}" type="presOf" srcId="{7C089FEF-3746-374C-B6C9-97E6193B0EF7}" destId="{E6193A77-F44F-814F-80A2-FB71742F6240}" srcOrd="0" destOrd="0" presId="urn:microsoft.com/office/officeart/2005/8/layout/process2"/>
    <dgm:cxn modelId="{CA84D150-B2DA-A14F-957E-2ACF54351453}" type="presOf" srcId="{A3E9B728-88AD-0C44-8B2B-63ED771B9E45}" destId="{48BBB21F-9DBC-3840-9347-7A827F92FD37}" srcOrd="0" destOrd="0" presId="urn:microsoft.com/office/officeart/2005/8/layout/process2"/>
    <dgm:cxn modelId="{FE9BEA51-CFA9-D84E-B44D-FBFAFD486922}" type="presOf" srcId="{2EF78664-9C48-6843-8C99-E7F55CCDD9A6}" destId="{4979D8F5-38A4-234A-802C-2A0E046B1273}" srcOrd="0" destOrd="0" presId="urn:microsoft.com/office/officeart/2005/8/layout/process2"/>
    <dgm:cxn modelId="{C2B0E872-78ED-CF4B-AE1E-CBE5DF0A691A}" type="presOf" srcId="{A3E9B728-88AD-0C44-8B2B-63ED771B9E45}" destId="{4AA8A4D3-BA94-4F4C-9943-8D64E794B1DF}" srcOrd="1" destOrd="0" presId="urn:microsoft.com/office/officeart/2005/8/layout/process2"/>
    <dgm:cxn modelId="{D086EE76-4C08-ED4C-A8B2-C190985A90F7}" type="presOf" srcId="{E8E504BA-CBB3-EC43-ABEE-CA2F3FF90C24}" destId="{49968CC8-AC64-0445-9224-27E326F36DBB}" srcOrd="0" destOrd="0" presId="urn:microsoft.com/office/officeart/2005/8/layout/process2"/>
    <dgm:cxn modelId="{4EE3987A-C426-8A45-AADC-EEAFBC3F0E66}" type="presOf" srcId="{A2577894-EDD2-A946-AB98-335650E8EB00}" destId="{B95B209D-7C9C-3F43-BB66-876E7F0DC882}" srcOrd="0" destOrd="0" presId="urn:microsoft.com/office/officeart/2005/8/layout/process2"/>
    <dgm:cxn modelId="{638F9480-5FEA-C24C-85A1-FB3A39ADE74D}" type="presOf" srcId="{652FF274-3A66-BD41-BF47-B037A10AF083}" destId="{4D617277-8E8E-7A49-8D48-9709379C9980}" srcOrd="0" destOrd="0" presId="urn:microsoft.com/office/officeart/2005/8/layout/process2"/>
    <dgm:cxn modelId="{60E4B18E-E647-E845-AE12-4F0BC4BC6F6F}" srcId="{652FF274-3A66-BD41-BF47-B037A10AF083}" destId="{E8E504BA-CBB3-EC43-ABEE-CA2F3FF90C24}" srcOrd="3" destOrd="0" parTransId="{01DE0500-1B42-0849-A0BD-31288641A5E7}" sibTransId="{A3E9B728-88AD-0C44-8B2B-63ED771B9E45}"/>
    <dgm:cxn modelId="{BCD7168F-B1AE-BE4E-A607-D6448447ECAA}" type="presOf" srcId="{78AA63A4-393F-D244-B549-FD6AF3D79C04}" destId="{5002E23B-A7CF-5A47-9DB6-2347242128FC}" srcOrd="0" destOrd="0" presId="urn:microsoft.com/office/officeart/2005/8/layout/process2"/>
    <dgm:cxn modelId="{F569F490-ED0E-5141-8378-6E60EA03940C}" srcId="{652FF274-3A66-BD41-BF47-B037A10AF083}" destId="{4F6DC652-32DA-8C46-935C-E1985106E7F5}" srcOrd="1" destOrd="0" parTransId="{00A5D9CA-2C3F-0C45-A1B0-8A74147D5B98}" sibTransId="{436F68F2-0670-E440-BF71-4A4E8570BB5F}"/>
    <dgm:cxn modelId="{F5F5989F-5E16-354E-8A30-533B9F69ACE7}" srcId="{652FF274-3A66-BD41-BF47-B037A10AF083}" destId="{6EB11BD0-828E-5E49-9CA6-0B11A7053F96}" srcOrd="5" destOrd="0" parTransId="{C3A72BD1-BAE2-A34D-9619-863AED89E73A}" sibTransId="{F9936633-3C6C-DE4A-91F5-D8E44819EEF6}"/>
    <dgm:cxn modelId="{594CE5B8-482E-6540-A943-78F7DBA48982}" srcId="{652FF274-3A66-BD41-BF47-B037A10AF083}" destId="{7C089FEF-3746-374C-B6C9-97E6193B0EF7}" srcOrd="4" destOrd="0" parTransId="{27326B64-956E-C946-8871-E8B6933F4F44}" sibTransId="{F19F74A8-A3C6-AE4D-97CC-E42975B66CBA}"/>
    <dgm:cxn modelId="{56334FBC-AFBB-C34C-8851-432CEFEC4193}" type="presOf" srcId="{4CC6E4A1-CA08-9149-8215-08ADEC0A7517}" destId="{D5592E12-5E63-6444-8A24-B05147CD3CF1}" srcOrd="0" destOrd="0" presId="urn:microsoft.com/office/officeart/2005/8/layout/process2"/>
    <dgm:cxn modelId="{727B59CF-DECB-0B49-A9B1-353A5DC4FFFF}" type="presOf" srcId="{436F68F2-0670-E440-BF71-4A4E8570BB5F}" destId="{62F1A298-B04D-884F-B7F5-FCBC975790E8}" srcOrd="1" destOrd="0" presId="urn:microsoft.com/office/officeart/2005/8/layout/process2"/>
    <dgm:cxn modelId="{253637D0-121C-4244-9C79-0FF95B609166}" type="presOf" srcId="{2EF78664-9C48-6843-8C99-E7F55CCDD9A6}" destId="{80C3547A-9F28-0741-9129-B57CE3B781A9}" srcOrd="1" destOrd="0" presId="urn:microsoft.com/office/officeart/2005/8/layout/process2"/>
    <dgm:cxn modelId="{1227A3D2-20B4-5247-8815-68A86F7A935D}" type="presOf" srcId="{436F68F2-0670-E440-BF71-4A4E8570BB5F}" destId="{A45C5502-0D12-4142-8EBC-DBBE8084462E}" srcOrd="0" destOrd="0" presId="urn:microsoft.com/office/officeart/2005/8/layout/process2"/>
    <dgm:cxn modelId="{8D9E68D4-5CD4-CD47-A87C-1CE6348C8A54}" srcId="{652FF274-3A66-BD41-BF47-B037A10AF083}" destId="{A2577894-EDD2-A946-AB98-335650E8EB00}" srcOrd="0" destOrd="0" parTransId="{3A597D99-D99C-6342-9057-BAF64A267EC3}" sibTransId="{2EF78664-9C48-6843-8C99-E7F55CCDD9A6}"/>
    <dgm:cxn modelId="{B4895ED6-90BA-D947-801E-D6DDE2829AB8}" type="presOf" srcId="{F19F74A8-A3C6-AE4D-97CC-E42975B66CBA}" destId="{04A5AD0A-8352-A64C-8CDF-EF0A9CE494A1}" srcOrd="1" destOrd="0" presId="urn:microsoft.com/office/officeart/2005/8/layout/process2"/>
    <dgm:cxn modelId="{122C02EE-68C3-1D44-B4F7-9E507B5B0439}" srcId="{652FF274-3A66-BD41-BF47-B037A10AF083}" destId="{4CC6E4A1-CA08-9149-8215-08ADEC0A7517}" srcOrd="2" destOrd="0" parTransId="{B7820268-AFA7-E54D-A3DF-654E8C44BC8D}" sibTransId="{78AA63A4-393F-D244-B549-FD6AF3D79C04}"/>
    <dgm:cxn modelId="{A78D0CF9-C9C5-0348-AD0E-D3E5A0CB7D38}" type="presOf" srcId="{78AA63A4-393F-D244-B549-FD6AF3D79C04}" destId="{20BA441E-D2D0-AB47-89E3-9984A9D69CAB}" srcOrd="1" destOrd="0" presId="urn:microsoft.com/office/officeart/2005/8/layout/process2"/>
    <dgm:cxn modelId="{935CFFD6-5DB1-E64E-8A8B-BD7D5E679C76}" type="presParOf" srcId="{4D617277-8E8E-7A49-8D48-9709379C9980}" destId="{B95B209D-7C9C-3F43-BB66-876E7F0DC882}" srcOrd="0" destOrd="0" presId="urn:microsoft.com/office/officeart/2005/8/layout/process2"/>
    <dgm:cxn modelId="{265CB7D6-DCC0-EA49-AD9D-68CEB5C6171E}" type="presParOf" srcId="{4D617277-8E8E-7A49-8D48-9709379C9980}" destId="{4979D8F5-38A4-234A-802C-2A0E046B1273}" srcOrd="1" destOrd="0" presId="urn:microsoft.com/office/officeart/2005/8/layout/process2"/>
    <dgm:cxn modelId="{D10ADB9F-03C8-4C45-940B-4F5699F7D318}" type="presParOf" srcId="{4979D8F5-38A4-234A-802C-2A0E046B1273}" destId="{80C3547A-9F28-0741-9129-B57CE3B781A9}" srcOrd="0" destOrd="0" presId="urn:microsoft.com/office/officeart/2005/8/layout/process2"/>
    <dgm:cxn modelId="{96142C2F-7366-E644-A43C-3EDA3B68DEBB}" type="presParOf" srcId="{4D617277-8E8E-7A49-8D48-9709379C9980}" destId="{1F87943C-4FCC-324F-92FB-B61A79A46F78}" srcOrd="2" destOrd="0" presId="urn:microsoft.com/office/officeart/2005/8/layout/process2"/>
    <dgm:cxn modelId="{9D4BD7C6-8DEB-6F40-9542-4B2246FF858B}" type="presParOf" srcId="{4D617277-8E8E-7A49-8D48-9709379C9980}" destId="{A45C5502-0D12-4142-8EBC-DBBE8084462E}" srcOrd="3" destOrd="0" presId="urn:microsoft.com/office/officeart/2005/8/layout/process2"/>
    <dgm:cxn modelId="{6F44A412-3775-8D4C-BC02-590BB2872164}" type="presParOf" srcId="{A45C5502-0D12-4142-8EBC-DBBE8084462E}" destId="{62F1A298-B04D-884F-B7F5-FCBC975790E8}" srcOrd="0" destOrd="0" presId="urn:microsoft.com/office/officeart/2005/8/layout/process2"/>
    <dgm:cxn modelId="{B66BFD38-AB9F-2544-9E0F-7CD543283598}" type="presParOf" srcId="{4D617277-8E8E-7A49-8D48-9709379C9980}" destId="{D5592E12-5E63-6444-8A24-B05147CD3CF1}" srcOrd="4" destOrd="0" presId="urn:microsoft.com/office/officeart/2005/8/layout/process2"/>
    <dgm:cxn modelId="{44BC0FBB-7428-FA45-B46C-EEF243E66E7E}" type="presParOf" srcId="{4D617277-8E8E-7A49-8D48-9709379C9980}" destId="{5002E23B-A7CF-5A47-9DB6-2347242128FC}" srcOrd="5" destOrd="0" presId="urn:microsoft.com/office/officeart/2005/8/layout/process2"/>
    <dgm:cxn modelId="{F923F15E-2CA9-8A44-9CED-C856DBCA6B0F}" type="presParOf" srcId="{5002E23B-A7CF-5A47-9DB6-2347242128FC}" destId="{20BA441E-D2D0-AB47-89E3-9984A9D69CAB}" srcOrd="0" destOrd="0" presId="urn:microsoft.com/office/officeart/2005/8/layout/process2"/>
    <dgm:cxn modelId="{0493B7C2-07AC-EF4F-83F3-8B36A9C89A2C}" type="presParOf" srcId="{4D617277-8E8E-7A49-8D48-9709379C9980}" destId="{49968CC8-AC64-0445-9224-27E326F36DBB}" srcOrd="6" destOrd="0" presId="urn:microsoft.com/office/officeart/2005/8/layout/process2"/>
    <dgm:cxn modelId="{4835D5A1-79A9-344C-80E8-4366A59A88D0}" type="presParOf" srcId="{4D617277-8E8E-7A49-8D48-9709379C9980}" destId="{48BBB21F-9DBC-3840-9347-7A827F92FD37}" srcOrd="7" destOrd="0" presId="urn:microsoft.com/office/officeart/2005/8/layout/process2"/>
    <dgm:cxn modelId="{54B417C8-047B-5648-9125-DB7AEB3DB845}" type="presParOf" srcId="{48BBB21F-9DBC-3840-9347-7A827F92FD37}" destId="{4AA8A4D3-BA94-4F4C-9943-8D64E794B1DF}" srcOrd="0" destOrd="0" presId="urn:microsoft.com/office/officeart/2005/8/layout/process2"/>
    <dgm:cxn modelId="{2E14D059-CE8E-F848-8844-A4860E1B2C37}" type="presParOf" srcId="{4D617277-8E8E-7A49-8D48-9709379C9980}" destId="{E6193A77-F44F-814F-80A2-FB71742F6240}" srcOrd="8" destOrd="0" presId="urn:microsoft.com/office/officeart/2005/8/layout/process2"/>
    <dgm:cxn modelId="{E88F4F0A-1B86-6F40-9CC0-9E9C395F3AB6}" type="presParOf" srcId="{4D617277-8E8E-7A49-8D48-9709379C9980}" destId="{657D1720-244F-3141-95C5-9B4F715C3960}" srcOrd="9" destOrd="0" presId="urn:microsoft.com/office/officeart/2005/8/layout/process2"/>
    <dgm:cxn modelId="{1E00D4AB-3C81-4C4B-9962-53F12AA37595}" type="presParOf" srcId="{657D1720-244F-3141-95C5-9B4F715C3960}" destId="{04A5AD0A-8352-A64C-8CDF-EF0A9CE494A1}" srcOrd="0" destOrd="0" presId="urn:microsoft.com/office/officeart/2005/8/layout/process2"/>
    <dgm:cxn modelId="{7401B962-50BC-CB4B-A5FF-C17A8BEF5A69}" type="presParOf" srcId="{4D617277-8E8E-7A49-8D48-9709379C9980}" destId="{3F93B8A6-2160-4344-B50F-A071522A83D6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52FF274-3A66-BD41-BF47-B037A10AF083}" type="doc">
      <dgm:prSet loTypeId="urn:microsoft.com/office/officeart/2005/8/layout/process2" loCatId="icon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A2577894-EDD2-A946-AB98-335650E8EB00}">
      <dgm:prSet phldrT="[Text]"/>
      <dgm:spPr/>
      <dgm:t>
        <a:bodyPr/>
        <a:lstStyle/>
        <a:p>
          <a:r>
            <a:rPr lang="en-GB"/>
            <a:t>Original data</a:t>
          </a:r>
        </a:p>
      </dgm:t>
    </dgm:pt>
    <dgm:pt modelId="{3A597D99-D99C-6342-9057-BAF64A267EC3}" type="parTrans" cxnId="{8D9E68D4-5CD4-CD47-A87C-1CE6348C8A54}">
      <dgm:prSet/>
      <dgm:spPr/>
      <dgm:t>
        <a:bodyPr/>
        <a:lstStyle/>
        <a:p>
          <a:endParaRPr lang="en-GB"/>
        </a:p>
      </dgm:t>
    </dgm:pt>
    <dgm:pt modelId="{2EF78664-9C48-6843-8C99-E7F55CCDD9A6}" type="sibTrans" cxnId="{8D9E68D4-5CD4-CD47-A87C-1CE6348C8A54}">
      <dgm:prSet/>
      <dgm:spPr/>
      <dgm:t>
        <a:bodyPr/>
        <a:lstStyle/>
        <a:p>
          <a:endParaRPr lang="en-GB"/>
        </a:p>
      </dgm:t>
    </dgm:pt>
    <dgm:pt modelId="{4F6DC652-32DA-8C46-935C-E1985106E7F5}">
      <dgm:prSet phldrT="[Text]"/>
      <dgm:spPr/>
      <dgm:t>
        <a:bodyPr/>
        <a:lstStyle/>
        <a:p>
          <a:r>
            <a:rPr lang="en-GB"/>
            <a:t>Cleaned dataset</a:t>
          </a:r>
        </a:p>
      </dgm:t>
    </dgm:pt>
    <dgm:pt modelId="{00A5D9CA-2C3F-0C45-A1B0-8A74147D5B98}" type="parTrans" cxnId="{F569F490-ED0E-5141-8378-6E60EA03940C}">
      <dgm:prSet/>
      <dgm:spPr/>
      <dgm:t>
        <a:bodyPr/>
        <a:lstStyle/>
        <a:p>
          <a:endParaRPr lang="en-GB"/>
        </a:p>
      </dgm:t>
    </dgm:pt>
    <dgm:pt modelId="{436F68F2-0670-E440-BF71-4A4E8570BB5F}" type="sibTrans" cxnId="{F569F490-ED0E-5141-8378-6E60EA03940C}">
      <dgm:prSet/>
      <dgm:spPr/>
      <dgm:t>
        <a:bodyPr/>
        <a:lstStyle/>
        <a:p>
          <a:endParaRPr lang="en-GB"/>
        </a:p>
      </dgm:t>
    </dgm:pt>
    <dgm:pt modelId="{4CC6E4A1-CA08-9149-8215-08ADEC0A7517}">
      <dgm:prSet phldrT="[Text]"/>
      <dgm:spPr/>
      <dgm:t>
        <a:bodyPr/>
        <a:lstStyle/>
        <a:p>
          <a:r>
            <a:rPr lang="en-GB"/>
            <a:t>Data imputation</a:t>
          </a:r>
        </a:p>
      </dgm:t>
    </dgm:pt>
    <dgm:pt modelId="{B7820268-AFA7-E54D-A3DF-654E8C44BC8D}" type="parTrans" cxnId="{122C02EE-68C3-1D44-B4F7-9E507B5B0439}">
      <dgm:prSet/>
      <dgm:spPr/>
      <dgm:t>
        <a:bodyPr/>
        <a:lstStyle/>
        <a:p>
          <a:endParaRPr lang="en-GB"/>
        </a:p>
      </dgm:t>
    </dgm:pt>
    <dgm:pt modelId="{78AA63A4-393F-D244-B549-FD6AF3D79C04}" type="sibTrans" cxnId="{122C02EE-68C3-1D44-B4F7-9E507B5B0439}">
      <dgm:prSet/>
      <dgm:spPr/>
      <dgm:t>
        <a:bodyPr/>
        <a:lstStyle/>
        <a:p>
          <a:endParaRPr lang="en-GB"/>
        </a:p>
      </dgm:t>
    </dgm:pt>
    <dgm:pt modelId="{E8E504BA-CBB3-EC43-ABEE-CA2F3FF90C24}">
      <dgm:prSet/>
      <dgm:spPr/>
      <dgm:t>
        <a:bodyPr/>
        <a:lstStyle/>
        <a:p>
          <a:r>
            <a:rPr lang="en-GB"/>
            <a:t>PCA</a:t>
          </a:r>
        </a:p>
      </dgm:t>
    </dgm:pt>
    <dgm:pt modelId="{01DE0500-1B42-0849-A0BD-31288641A5E7}" type="parTrans" cxnId="{60E4B18E-E647-E845-AE12-4F0BC4BC6F6F}">
      <dgm:prSet/>
      <dgm:spPr/>
      <dgm:t>
        <a:bodyPr/>
        <a:lstStyle/>
        <a:p>
          <a:endParaRPr lang="en-GB"/>
        </a:p>
      </dgm:t>
    </dgm:pt>
    <dgm:pt modelId="{A3E9B728-88AD-0C44-8B2B-63ED771B9E45}" type="sibTrans" cxnId="{60E4B18E-E647-E845-AE12-4F0BC4BC6F6F}">
      <dgm:prSet/>
      <dgm:spPr/>
      <dgm:t>
        <a:bodyPr/>
        <a:lstStyle/>
        <a:p>
          <a:endParaRPr lang="en-GB"/>
        </a:p>
      </dgm:t>
    </dgm:pt>
    <dgm:pt modelId="{7C089FEF-3746-374C-B6C9-97E6193B0EF7}">
      <dgm:prSet/>
      <dgm:spPr/>
      <dgm:t>
        <a:bodyPr/>
        <a:lstStyle/>
        <a:p>
          <a:r>
            <a:rPr lang="en-GB"/>
            <a:t>Model fitting</a:t>
          </a:r>
        </a:p>
      </dgm:t>
    </dgm:pt>
    <dgm:pt modelId="{27326B64-956E-C946-8871-E8B6933F4F44}" type="parTrans" cxnId="{594CE5B8-482E-6540-A943-78F7DBA48982}">
      <dgm:prSet/>
      <dgm:spPr/>
      <dgm:t>
        <a:bodyPr/>
        <a:lstStyle/>
        <a:p>
          <a:endParaRPr lang="en-GB"/>
        </a:p>
      </dgm:t>
    </dgm:pt>
    <dgm:pt modelId="{F19F74A8-A3C6-AE4D-97CC-E42975B66CBA}" type="sibTrans" cxnId="{594CE5B8-482E-6540-A943-78F7DBA48982}">
      <dgm:prSet/>
      <dgm:spPr/>
      <dgm:t>
        <a:bodyPr/>
        <a:lstStyle/>
        <a:p>
          <a:endParaRPr lang="en-GB"/>
        </a:p>
      </dgm:t>
    </dgm:pt>
    <dgm:pt modelId="{6EB11BD0-828E-5E49-9CA6-0B11A7053F96}">
      <dgm:prSet/>
      <dgm:spPr/>
      <dgm:t>
        <a:bodyPr/>
        <a:lstStyle/>
        <a:p>
          <a:r>
            <a:rPr lang="en-GB"/>
            <a:t>Model evaluation</a:t>
          </a:r>
        </a:p>
      </dgm:t>
    </dgm:pt>
    <dgm:pt modelId="{C3A72BD1-BAE2-A34D-9619-863AED89E73A}" type="parTrans" cxnId="{F5F5989F-5E16-354E-8A30-533B9F69ACE7}">
      <dgm:prSet/>
      <dgm:spPr/>
      <dgm:t>
        <a:bodyPr/>
        <a:lstStyle/>
        <a:p>
          <a:endParaRPr lang="en-GB"/>
        </a:p>
      </dgm:t>
    </dgm:pt>
    <dgm:pt modelId="{F9936633-3C6C-DE4A-91F5-D8E44819EEF6}" type="sibTrans" cxnId="{F5F5989F-5E16-354E-8A30-533B9F69ACE7}">
      <dgm:prSet/>
      <dgm:spPr/>
      <dgm:t>
        <a:bodyPr/>
        <a:lstStyle/>
        <a:p>
          <a:endParaRPr lang="en-GB"/>
        </a:p>
      </dgm:t>
    </dgm:pt>
    <dgm:pt modelId="{4D617277-8E8E-7A49-8D48-9709379C9980}" type="pres">
      <dgm:prSet presAssocID="{652FF274-3A66-BD41-BF47-B037A10AF083}" presName="linearFlow" presStyleCnt="0">
        <dgm:presLayoutVars>
          <dgm:resizeHandles val="exact"/>
        </dgm:presLayoutVars>
      </dgm:prSet>
      <dgm:spPr/>
    </dgm:pt>
    <dgm:pt modelId="{B95B209D-7C9C-3F43-BB66-876E7F0DC882}" type="pres">
      <dgm:prSet presAssocID="{A2577894-EDD2-A946-AB98-335650E8EB00}" presName="node" presStyleLbl="node1" presStyleIdx="0" presStyleCnt="6" custScaleX="156343">
        <dgm:presLayoutVars>
          <dgm:bulletEnabled val="1"/>
        </dgm:presLayoutVars>
      </dgm:prSet>
      <dgm:spPr/>
    </dgm:pt>
    <dgm:pt modelId="{4979D8F5-38A4-234A-802C-2A0E046B1273}" type="pres">
      <dgm:prSet presAssocID="{2EF78664-9C48-6843-8C99-E7F55CCDD9A6}" presName="sibTrans" presStyleLbl="sibTrans2D1" presStyleIdx="0" presStyleCnt="5"/>
      <dgm:spPr/>
    </dgm:pt>
    <dgm:pt modelId="{80C3547A-9F28-0741-9129-B57CE3B781A9}" type="pres">
      <dgm:prSet presAssocID="{2EF78664-9C48-6843-8C99-E7F55CCDD9A6}" presName="connectorText" presStyleLbl="sibTrans2D1" presStyleIdx="0" presStyleCnt="5"/>
      <dgm:spPr/>
    </dgm:pt>
    <dgm:pt modelId="{1F87943C-4FCC-324F-92FB-B61A79A46F78}" type="pres">
      <dgm:prSet presAssocID="{4F6DC652-32DA-8C46-935C-E1985106E7F5}" presName="node" presStyleLbl="node1" presStyleIdx="1" presStyleCnt="6" custScaleX="156343">
        <dgm:presLayoutVars>
          <dgm:bulletEnabled val="1"/>
        </dgm:presLayoutVars>
      </dgm:prSet>
      <dgm:spPr/>
    </dgm:pt>
    <dgm:pt modelId="{A45C5502-0D12-4142-8EBC-DBBE8084462E}" type="pres">
      <dgm:prSet presAssocID="{436F68F2-0670-E440-BF71-4A4E8570BB5F}" presName="sibTrans" presStyleLbl="sibTrans2D1" presStyleIdx="1" presStyleCnt="5"/>
      <dgm:spPr/>
    </dgm:pt>
    <dgm:pt modelId="{62F1A298-B04D-884F-B7F5-FCBC975790E8}" type="pres">
      <dgm:prSet presAssocID="{436F68F2-0670-E440-BF71-4A4E8570BB5F}" presName="connectorText" presStyleLbl="sibTrans2D1" presStyleIdx="1" presStyleCnt="5"/>
      <dgm:spPr/>
    </dgm:pt>
    <dgm:pt modelId="{D5592E12-5E63-6444-8A24-B05147CD3CF1}" type="pres">
      <dgm:prSet presAssocID="{4CC6E4A1-CA08-9149-8215-08ADEC0A7517}" presName="node" presStyleLbl="node1" presStyleIdx="2" presStyleCnt="6" custScaleX="158963">
        <dgm:presLayoutVars>
          <dgm:bulletEnabled val="1"/>
        </dgm:presLayoutVars>
      </dgm:prSet>
      <dgm:spPr/>
    </dgm:pt>
    <dgm:pt modelId="{5002E23B-A7CF-5A47-9DB6-2347242128FC}" type="pres">
      <dgm:prSet presAssocID="{78AA63A4-393F-D244-B549-FD6AF3D79C04}" presName="sibTrans" presStyleLbl="sibTrans2D1" presStyleIdx="2" presStyleCnt="5"/>
      <dgm:spPr/>
    </dgm:pt>
    <dgm:pt modelId="{20BA441E-D2D0-AB47-89E3-9984A9D69CAB}" type="pres">
      <dgm:prSet presAssocID="{78AA63A4-393F-D244-B549-FD6AF3D79C04}" presName="connectorText" presStyleLbl="sibTrans2D1" presStyleIdx="2" presStyleCnt="5"/>
      <dgm:spPr/>
    </dgm:pt>
    <dgm:pt modelId="{49968CC8-AC64-0445-9224-27E326F36DBB}" type="pres">
      <dgm:prSet presAssocID="{E8E504BA-CBB3-EC43-ABEE-CA2F3FF90C24}" presName="node" presStyleLbl="node1" presStyleIdx="3" presStyleCnt="6">
        <dgm:presLayoutVars>
          <dgm:bulletEnabled val="1"/>
        </dgm:presLayoutVars>
      </dgm:prSet>
      <dgm:spPr/>
    </dgm:pt>
    <dgm:pt modelId="{48BBB21F-9DBC-3840-9347-7A827F92FD37}" type="pres">
      <dgm:prSet presAssocID="{A3E9B728-88AD-0C44-8B2B-63ED771B9E45}" presName="sibTrans" presStyleLbl="sibTrans2D1" presStyleIdx="3" presStyleCnt="5"/>
      <dgm:spPr/>
    </dgm:pt>
    <dgm:pt modelId="{4AA8A4D3-BA94-4F4C-9943-8D64E794B1DF}" type="pres">
      <dgm:prSet presAssocID="{A3E9B728-88AD-0C44-8B2B-63ED771B9E45}" presName="connectorText" presStyleLbl="sibTrans2D1" presStyleIdx="3" presStyleCnt="5"/>
      <dgm:spPr/>
    </dgm:pt>
    <dgm:pt modelId="{E6193A77-F44F-814F-80A2-FB71742F6240}" type="pres">
      <dgm:prSet presAssocID="{7C089FEF-3746-374C-B6C9-97E6193B0EF7}" presName="node" presStyleLbl="node1" presStyleIdx="4" presStyleCnt="6">
        <dgm:presLayoutVars>
          <dgm:bulletEnabled val="1"/>
        </dgm:presLayoutVars>
      </dgm:prSet>
      <dgm:spPr/>
    </dgm:pt>
    <dgm:pt modelId="{657D1720-244F-3141-95C5-9B4F715C3960}" type="pres">
      <dgm:prSet presAssocID="{F19F74A8-A3C6-AE4D-97CC-E42975B66CBA}" presName="sibTrans" presStyleLbl="sibTrans2D1" presStyleIdx="4" presStyleCnt="5"/>
      <dgm:spPr/>
    </dgm:pt>
    <dgm:pt modelId="{04A5AD0A-8352-A64C-8CDF-EF0A9CE494A1}" type="pres">
      <dgm:prSet presAssocID="{F19F74A8-A3C6-AE4D-97CC-E42975B66CBA}" presName="connectorText" presStyleLbl="sibTrans2D1" presStyleIdx="4" presStyleCnt="5"/>
      <dgm:spPr/>
    </dgm:pt>
    <dgm:pt modelId="{3F93B8A6-2160-4344-B50F-A071522A83D6}" type="pres">
      <dgm:prSet presAssocID="{6EB11BD0-828E-5E49-9CA6-0B11A7053F96}" presName="node" presStyleLbl="node1" presStyleIdx="5" presStyleCnt="6">
        <dgm:presLayoutVars>
          <dgm:bulletEnabled val="1"/>
        </dgm:presLayoutVars>
      </dgm:prSet>
      <dgm:spPr/>
    </dgm:pt>
  </dgm:ptLst>
  <dgm:cxnLst>
    <dgm:cxn modelId="{9F888E0F-406A-BE44-A824-B9F6991DFA84}" type="presOf" srcId="{4F6DC652-32DA-8C46-935C-E1985106E7F5}" destId="{1F87943C-4FCC-324F-92FB-B61A79A46F78}" srcOrd="0" destOrd="0" presId="urn:microsoft.com/office/officeart/2005/8/layout/process2"/>
    <dgm:cxn modelId="{32BBE219-2D99-904C-9BDA-5803A309629A}" type="presOf" srcId="{6EB11BD0-828E-5E49-9CA6-0B11A7053F96}" destId="{3F93B8A6-2160-4344-B50F-A071522A83D6}" srcOrd="0" destOrd="0" presId="urn:microsoft.com/office/officeart/2005/8/layout/process2"/>
    <dgm:cxn modelId="{B54E5B29-0BA8-264E-AB96-632ED54B51AB}" type="presOf" srcId="{F19F74A8-A3C6-AE4D-97CC-E42975B66CBA}" destId="{657D1720-244F-3141-95C5-9B4F715C3960}" srcOrd="0" destOrd="0" presId="urn:microsoft.com/office/officeart/2005/8/layout/process2"/>
    <dgm:cxn modelId="{4C241D50-4823-C142-AB69-8484E0B75151}" type="presOf" srcId="{7C089FEF-3746-374C-B6C9-97E6193B0EF7}" destId="{E6193A77-F44F-814F-80A2-FB71742F6240}" srcOrd="0" destOrd="0" presId="urn:microsoft.com/office/officeart/2005/8/layout/process2"/>
    <dgm:cxn modelId="{CA84D150-B2DA-A14F-957E-2ACF54351453}" type="presOf" srcId="{A3E9B728-88AD-0C44-8B2B-63ED771B9E45}" destId="{48BBB21F-9DBC-3840-9347-7A827F92FD37}" srcOrd="0" destOrd="0" presId="urn:microsoft.com/office/officeart/2005/8/layout/process2"/>
    <dgm:cxn modelId="{FE9BEA51-CFA9-D84E-B44D-FBFAFD486922}" type="presOf" srcId="{2EF78664-9C48-6843-8C99-E7F55CCDD9A6}" destId="{4979D8F5-38A4-234A-802C-2A0E046B1273}" srcOrd="0" destOrd="0" presId="urn:microsoft.com/office/officeart/2005/8/layout/process2"/>
    <dgm:cxn modelId="{C2B0E872-78ED-CF4B-AE1E-CBE5DF0A691A}" type="presOf" srcId="{A3E9B728-88AD-0C44-8B2B-63ED771B9E45}" destId="{4AA8A4D3-BA94-4F4C-9943-8D64E794B1DF}" srcOrd="1" destOrd="0" presId="urn:microsoft.com/office/officeart/2005/8/layout/process2"/>
    <dgm:cxn modelId="{D086EE76-4C08-ED4C-A8B2-C190985A90F7}" type="presOf" srcId="{E8E504BA-CBB3-EC43-ABEE-CA2F3FF90C24}" destId="{49968CC8-AC64-0445-9224-27E326F36DBB}" srcOrd="0" destOrd="0" presId="urn:microsoft.com/office/officeart/2005/8/layout/process2"/>
    <dgm:cxn modelId="{4EE3987A-C426-8A45-AADC-EEAFBC3F0E66}" type="presOf" srcId="{A2577894-EDD2-A946-AB98-335650E8EB00}" destId="{B95B209D-7C9C-3F43-BB66-876E7F0DC882}" srcOrd="0" destOrd="0" presId="urn:microsoft.com/office/officeart/2005/8/layout/process2"/>
    <dgm:cxn modelId="{638F9480-5FEA-C24C-85A1-FB3A39ADE74D}" type="presOf" srcId="{652FF274-3A66-BD41-BF47-B037A10AF083}" destId="{4D617277-8E8E-7A49-8D48-9709379C9980}" srcOrd="0" destOrd="0" presId="urn:microsoft.com/office/officeart/2005/8/layout/process2"/>
    <dgm:cxn modelId="{60E4B18E-E647-E845-AE12-4F0BC4BC6F6F}" srcId="{652FF274-3A66-BD41-BF47-B037A10AF083}" destId="{E8E504BA-CBB3-EC43-ABEE-CA2F3FF90C24}" srcOrd="3" destOrd="0" parTransId="{01DE0500-1B42-0849-A0BD-31288641A5E7}" sibTransId="{A3E9B728-88AD-0C44-8B2B-63ED771B9E45}"/>
    <dgm:cxn modelId="{BCD7168F-B1AE-BE4E-A607-D6448447ECAA}" type="presOf" srcId="{78AA63A4-393F-D244-B549-FD6AF3D79C04}" destId="{5002E23B-A7CF-5A47-9DB6-2347242128FC}" srcOrd="0" destOrd="0" presId="urn:microsoft.com/office/officeart/2005/8/layout/process2"/>
    <dgm:cxn modelId="{F569F490-ED0E-5141-8378-6E60EA03940C}" srcId="{652FF274-3A66-BD41-BF47-B037A10AF083}" destId="{4F6DC652-32DA-8C46-935C-E1985106E7F5}" srcOrd="1" destOrd="0" parTransId="{00A5D9CA-2C3F-0C45-A1B0-8A74147D5B98}" sibTransId="{436F68F2-0670-E440-BF71-4A4E8570BB5F}"/>
    <dgm:cxn modelId="{F5F5989F-5E16-354E-8A30-533B9F69ACE7}" srcId="{652FF274-3A66-BD41-BF47-B037A10AF083}" destId="{6EB11BD0-828E-5E49-9CA6-0B11A7053F96}" srcOrd="5" destOrd="0" parTransId="{C3A72BD1-BAE2-A34D-9619-863AED89E73A}" sibTransId="{F9936633-3C6C-DE4A-91F5-D8E44819EEF6}"/>
    <dgm:cxn modelId="{594CE5B8-482E-6540-A943-78F7DBA48982}" srcId="{652FF274-3A66-BD41-BF47-B037A10AF083}" destId="{7C089FEF-3746-374C-B6C9-97E6193B0EF7}" srcOrd="4" destOrd="0" parTransId="{27326B64-956E-C946-8871-E8B6933F4F44}" sibTransId="{F19F74A8-A3C6-AE4D-97CC-E42975B66CBA}"/>
    <dgm:cxn modelId="{56334FBC-AFBB-C34C-8851-432CEFEC4193}" type="presOf" srcId="{4CC6E4A1-CA08-9149-8215-08ADEC0A7517}" destId="{D5592E12-5E63-6444-8A24-B05147CD3CF1}" srcOrd="0" destOrd="0" presId="urn:microsoft.com/office/officeart/2005/8/layout/process2"/>
    <dgm:cxn modelId="{727B59CF-DECB-0B49-A9B1-353A5DC4FFFF}" type="presOf" srcId="{436F68F2-0670-E440-BF71-4A4E8570BB5F}" destId="{62F1A298-B04D-884F-B7F5-FCBC975790E8}" srcOrd="1" destOrd="0" presId="urn:microsoft.com/office/officeart/2005/8/layout/process2"/>
    <dgm:cxn modelId="{253637D0-121C-4244-9C79-0FF95B609166}" type="presOf" srcId="{2EF78664-9C48-6843-8C99-E7F55CCDD9A6}" destId="{80C3547A-9F28-0741-9129-B57CE3B781A9}" srcOrd="1" destOrd="0" presId="urn:microsoft.com/office/officeart/2005/8/layout/process2"/>
    <dgm:cxn modelId="{1227A3D2-20B4-5247-8815-68A86F7A935D}" type="presOf" srcId="{436F68F2-0670-E440-BF71-4A4E8570BB5F}" destId="{A45C5502-0D12-4142-8EBC-DBBE8084462E}" srcOrd="0" destOrd="0" presId="urn:microsoft.com/office/officeart/2005/8/layout/process2"/>
    <dgm:cxn modelId="{8D9E68D4-5CD4-CD47-A87C-1CE6348C8A54}" srcId="{652FF274-3A66-BD41-BF47-B037A10AF083}" destId="{A2577894-EDD2-A946-AB98-335650E8EB00}" srcOrd="0" destOrd="0" parTransId="{3A597D99-D99C-6342-9057-BAF64A267EC3}" sibTransId="{2EF78664-9C48-6843-8C99-E7F55CCDD9A6}"/>
    <dgm:cxn modelId="{B4895ED6-90BA-D947-801E-D6DDE2829AB8}" type="presOf" srcId="{F19F74A8-A3C6-AE4D-97CC-E42975B66CBA}" destId="{04A5AD0A-8352-A64C-8CDF-EF0A9CE494A1}" srcOrd="1" destOrd="0" presId="urn:microsoft.com/office/officeart/2005/8/layout/process2"/>
    <dgm:cxn modelId="{122C02EE-68C3-1D44-B4F7-9E507B5B0439}" srcId="{652FF274-3A66-BD41-BF47-B037A10AF083}" destId="{4CC6E4A1-CA08-9149-8215-08ADEC0A7517}" srcOrd="2" destOrd="0" parTransId="{B7820268-AFA7-E54D-A3DF-654E8C44BC8D}" sibTransId="{78AA63A4-393F-D244-B549-FD6AF3D79C04}"/>
    <dgm:cxn modelId="{A78D0CF9-C9C5-0348-AD0E-D3E5A0CB7D38}" type="presOf" srcId="{78AA63A4-393F-D244-B549-FD6AF3D79C04}" destId="{20BA441E-D2D0-AB47-89E3-9984A9D69CAB}" srcOrd="1" destOrd="0" presId="urn:microsoft.com/office/officeart/2005/8/layout/process2"/>
    <dgm:cxn modelId="{935CFFD6-5DB1-E64E-8A8B-BD7D5E679C76}" type="presParOf" srcId="{4D617277-8E8E-7A49-8D48-9709379C9980}" destId="{B95B209D-7C9C-3F43-BB66-876E7F0DC882}" srcOrd="0" destOrd="0" presId="urn:microsoft.com/office/officeart/2005/8/layout/process2"/>
    <dgm:cxn modelId="{265CB7D6-DCC0-EA49-AD9D-68CEB5C6171E}" type="presParOf" srcId="{4D617277-8E8E-7A49-8D48-9709379C9980}" destId="{4979D8F5-38A4-234A-802C-2A0E046B1273}" srcOrd="1" destOrd="0" presId="urn:microsoft.com/office/officeart/2005/8/layout/process2"/>
    <dgm:cxn modelId="{D10ADB9F-03C8-4C45-940B-4F5699F7D318}" type="presParOf" srcId="{4979D8F5-38A4-234A-802C-2A0E046B1273}" destId="{80C3547A-9F28-0741-9129-B57CE3B781A9}" srcOrd="0" destOrd="0" presId="urn:microsoft.com/office/officeart/2005/8/layout/process2"/>
    <dgm:cxn modelId="{96142C2F-7366-E644-A43C-3EDA3B68DEBB}" type="presParOf" srcId="{4D617277-8E8E-7A49-8D48-9709379C9980}" destId="{1F87943C-4FCC-324F-92FB-B61A79A46F78}" srcOrd="2" destOrd="0" presId="urn:microsoft.com/office/officeart/2005/8/layout/process2"/>
    <dgm:cxn modelId="{9D4BD7C6-8DEB-6F40-9542-4B2246FF858B}" type="presParOf" srcId="{4D617277-8E8E-7A49-8D48-9709379C9980}" destId="{A45C5502-0D12-4142-8EBC-DBBE8084462E}" srcOrd="3" destOrd="0" presId="urn:microsoft.com/office/officeart/2005/8/layout/process2"/>
    <dgm:cxn modelId="{6F44A412-3775-8D4C-BC02-590BB2872164}" type="presParOf" srcId="{A45C5502-0D12-4142-8EBC-DBBE8084462E}" destId="{62F1A298-B04D-884F-B7F5-FCBC975790E8}" srcOrd="0" destOrd="0" presId="urn:microsoft.com/office/officeart/2005/8/layout/process2"/>
    <dgm:cxn modelId="{B66BFD38-AB9F-2544-9E0F-7CD543283598}" type="presParOf" srcId="{4D617277-8E8E-7A49-8D48-9709379C9980}" destId="{D5592E12-5E63-6444-8A24-B05147CD3CF1}" srcOrd="4" destOrd="0" presId="urn:microsoft.com/office/officeart/2005/8/layout/process2"/>
    <dgm:cxn modelId="{44BC0FBB-7428-FA45-B46C-EEF243E66E7E}" type="presParOf" srcId="{4D617277-8E8E-7A49-8D48-9709379C9980}" destId="{5002E23B-A7CF-5A47-9DB6-2347242128FC}" srcOrd="5" destOrd="0" presId="urn:microsoft.com/office/officeart/2005/8/layout/process2"/>
    <dgm:cxn modelId="{F923F15E-2CA9-8A44-9CED-C856DBCA6B0F}" type="presParOf" srcId="{5002E23B-A7CF-5A47-9DB6-2347242128FC}" destId="{20BA441E-D2D0-AB47-89E3-9984A9D69CAB}" srcOrd="0" destOrd="0" presId="urn:microsoft.com/office/officeart/2005/8/layout/process2"/>
    <dgm:cxn modelId="{0493B7C2-07AC-EF4F-83F3-8B36A9C89A2C}" type="presParOf" srcId="{4D617277-8E8E-7A49-8D48-9709379C9980}" destId="{49968CC8-AC64-0445-9224-27E326F36DBB}" srcOrd="6" destOrd="0" presId="urn:microsoft.com/office/officeart/2005/8/layout/process2"/>
    <dgm:cxn modelId="{4835D5A1-79A9-344C-80E8-4366A59A88D0}" type="presParOf" srcId="{4D617277-8E8E-7A49-8D48-9709379C9980}" destId="{48BBB21F-9DBC-3840-9347-7A827F92FD37}" srcOrd="7" destOrd="0" presId="urn:microsoft.com/office/officeart/2005/8/layout/process2"/>
    <dgm:cxn modelId="{54B417C8-047B-5648-9125-DB7AEB3DB845}" type="presParOf" srcId="{48BBB21F-9DBC-3840-9347-7A827F92FD37}" destId="{4AA8A4D3-BA94-4F4C-9943-8D64E794B1DF}" srcOrd="0" destOrd="0" presId="urn:microsoft.com/office/officeart/2005/8/layout/process2"/>
    <dgm:cxn modelId="{2E14D059-CE8E-F848-8844-A4860E1B2C37}" type="presParOf" srcId="{4D617277-8E8E-7A49-8D48-9709379C9980}" destId="{E6193A77-F44F-814F-80A2-FB71742F6240}" srcOrd="8" destOrd="0" presId="urn:microsoft.com/office/officeart/2005/8/layout/process2"/>
    <dgm:cxn modelId="{E88F4F0A-1B86-6F40-9CC0-9E9C395F3AB6}" type="presParOf" srcId="{4D617277-8E8E-7A49-8D48-9709379C9980}" destId="{657D1720-244F-3141-95C5-9B4F715C3960}" srcOrd="9" destOrd="0" presId="urn:microsoft.com/office/officeart/2005/8/layout/process2"/>
    <dgm:cxn modelId="{1E00D4AB-3C81-4C4B-9962-53F12AA37595}" type="presParOf" srcId="{657D1720-244F-3141-95C5-9B4F715C3960}" destId="{04A5AD0A-8352-A64C-8CDF-EF0A9CE494A1}" srcOrd="0" destOrd="0" presId="urn:microsoft.com/office/officeart/2005/8/layout/process2"/>
    <dgm:cxn modelId="{7401B962-50BC-CB4B-A5FF-C17A8BEF5A69}" type="presParOf" srcId="{4D617277-8E8E-7A49-8D48-9709379C9980}" destId="{3F93B8A6-2160-4344-B50F-A071522A83D6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52FF274-3A66-BD41-BF47-B037A10AF083}" type="doc">
      <dgm:prSet loTypeId="urn:microsoft.com/office/officeart/2005/8/layout/process2" loCatId="icon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A2577894-EDD2-A946-AB98-335650E8EB00}">
      <dgm:prSet phldrT="[Text]"/>
      <dgm:spPr/>
      <dgm:t>
        <a:bodyPr/>
        <a:lstStyle/>
        <a:p>
          <a:r>
            <a:rPr lang="en-GB"/>
            <a:t>Original data</a:t>
          </a:r>
        </a:p>
      </dgm:t>
    </dgm:pt>
    <dgm:pt modelId="{3A597D99-D99C-6342-9057-BAF64A267EC3}" type="parTrans" cxnId="{8D9E68D4-5CD4-CD47-A87C-1CE6348C8A54}">
      <dgm:prSet/>
      <dgm:spPr/>
      <dgm:t>
        <a:bodyPr/>
        <a:lstStyle/>
        <a:p>
          <a:endParaRPr lang="en-GB"/>
        </a:p>
      </dgm:t>
    </dgm:pt>
    <dgm:pt modelId="{2EF78664-9C48-6843-8C99-E7F55CCDD9A6}" type="sibTrans" cxnId="{8D9E68D4-5CD4-CD47-A87C-1CE6348C8A54}">
      <dgm:prSet/>
      <dgm:spPr/>
      <dgm:t>
        <a:bodyPr/>
        <a:lstStyle/>
        <a:p>
          <a:endParaRPr lang="en-GB"/>
        </a:p>
      </dgm:t>
    </dgm:pt>
    <dgm:pt modelId="{4F6DC652-32DA-8C46-935C-E1985106E7F5}">
      <dgm:prSet phldrT="[Text]"/>
      <dgm:spPr/>
      <dgm:t>
        <a:bodyPr/>
        <a:lstStyle/>
        <a:p>
          <a:r>
            <a:rPr lang="en-GB"/>
            <a:t>Cleaned dataset</a:t>
          </a:r>
        </a:p>
      </dgm:t>
    </dgm:pt>
    <dgm:pt modelId="{00A5D9CA-2C3F-0C45-A1B0-8A74147D5B98}" type="parTrans" cxnId="{F569F490-ED0E-5141-8378-6E60EA03940C}">
      <dgm:prSet/>
      <dgm:spPr/>
      <dgm:t>
        <a:bodyPr/>
        <a:lstStyle/>
        <a:p>
          <a:endParaRPr lang="en-GB"/>
        </a:p>
      </dgm:t>
    </dgm:pt>
    <dgm:pt modelId="{436F68F2-0670-E440-BF71-4A4E8570BB5F}" type="sibTrans" cxnId="{F569F490-ED0E-5141-8378-6E60EA03940C}">
      <dgm:prSet/>
      <dgm:spPr/>
      <dgm:t>
        <a:bodyPr/>
        <a:lstStyle/>
        <a:p>
          <a:endParaRPr lang="en-GB"/>
        </a:p>
      </dgm:t>
    </dgm:pt>
    <dgm:pt modelId="{4CC6E4A1-CA08-9149-8215-08ADEC0A7517}">
      <dgm:prSet phldrT="[Text]"/>
      <dgm:spPr/>
      <dgm:t>
        <a:bodyPr/>
        <a:lstStyle/>
        <a:p>
          <a:r>
            <a:rPr lang="en-GB"/>
            <a:t>Data imputation</a:t>
          </a:r>
        </a:p>
      </dgm:t>
    </dgm:pt>
    <dgm:pt modelId="{B7820268-AFA7-E54D-A3DF-654E8C44BC8D}" type="parTrans" cxnId="{122C02EE-68C3-1D44-B4F7-9E507B5B0439}">
      <dgm:prSet/>
      <dgm:spPr/>
      <dgm:t>
        <a:bodyPr/>
        <a:lstStyle/>
        <a:p>
          <a:endParaRPr lang="en-GB"/>
        </a:p>
      </dgm:t>
    </dgm:pt>
    <dgm:pt modelId="{78AA63A4-393F-D244-B549-FD6AF3D79C04}" type="sibTrans" cxnId="{122C02EE-68C3-1D44-B4F7-9E507B5B0439}">
      <dgm:prSet/>
      <dgm:spPr/>
      <dgm:t>
        <a:bodyPr/>
        <a:lstStyle/>
        <a:p>
          <a:endParaRPr lang="en-GB"/>
        </a:p>
      </dgm:t>
    </dgm:pt>
    <dgm:pt modelId="{E8E504BA-CBB3-EC43-ABEE-CA2F3FF90C24}">
      <dgm:prSet/>
      <dgm:spPr/>
      <dgm:t>
        <a:bodyPr/>
        <a:lstStyle/>
        <a:p>
          <a:r>
            <a:rPr lang="en-GB"/>
            <a:t>PCA</a:t>
          </a:r>
        </a:p>
      </dgm:t>
    </dgm:pt>
    <dgm:pt modelId="{01DE0500-1B42-0849-A0BD-31288641A5E7}" type="parTrans" cxnId="{60E4B18E-E647-E845-AE12-4F0BC4BC6F6F}">
      <dgm:prSet/>
      <dgm:spPr/>
      <dgm:t>
        <a:bodyPr/>
        <a:lstStyle/>
        <a:p>
          <a:endParaRPr lang="en-GB"/>
        </a:p>
      </dgm:t>
    </dgm:pt>
    <dgm:pt modelId="{A3E9B728-88AD-0C44-8B2B-63ED771B9E45}" type="sibTrans" cxnId="{60E4B18E-E647-E845-AE12-4F0BC4BC6F6F}">
      <dgm:prSet/>
      <dgm:spPr/>
      <dgm:t>
        <a:bodyPr/>
        <a:lstStyle/>
        <a:p>
          <a:endParaRPr lang="en-GB"/>
        </a:p>
      </dgm:t>
    </dgm:pt>
    <dgm:pt modelId="{7C089FEF-3746-374C-B6C9-97E6193B0EF7}">
      <dgm:prSet/>
      <dgm:spPr/>
      <dgm:t>
        <a:bodyPr/>
        <a:lstStyle/>
        <a:p>
          <a:r>
            <a:rPr lang="en-GB"/>
            <a:t>Model fitting</a:t>
          </a:r>
        </a:p>
      </dgm:t>
    </dgm:pt>
    <dgm:pt modelId="{27326B64-956E-C946-8871-E8B6933F4F44}" type="parTrans" cxnId="{594CE5B8-482E-6540-A943-78F7DBA48982}">
      <dgm:prSet/>
      <dgm:spPr/>
      <dgm:t>
        <a:bodyPr/>
        <a:lstStyle/>
        <a:p>
          <a:endParaRPr lang="en-GB"/>
        </a:p>
      </dgm:t>
    </dgm:pt>
    <dgm:pt modelId="{F19F74A8-A3C6-AE4D-97CC-E42975B66CBA}" type="sibTrans" cxnId="{594CE5B8-482E-6540-A943-78F7DBA48982}">
      <dgm:prSet/>
      <dgm:spPr/>
      <dgm:t>
        <a:bodyPr/>
        <a:lstStyle/>
        <a:p>
          <a:endParaRPr lang="en-GB"/>
        </a:p>
      </dgm:t>
    </dgm:pt>
    <dgm:pt modelId="{6EB11BD0-828E-5E49-9CA6-0B11A7053F96}">
      <dgm:prSet/>
      <dgm:spPr/>
      <dgm:t>
        <a:bodyPr/>
        <a:lstStyle/>
        <a:p>
          <a:r>
            <a:rPr lang="en-GB"/>
            <a:t>Model evaluation</a:t>
          </a:r>
        </a:p>
      </dgm:t>
    </dgm:pt>
    <dgm:pt modelId="{C3A72BD1-BAE2-A34D-9619-863AED89E73A}" type="parTrans" cxnId="{F5F5989F-5E16-354E-8A30-533B9F69ACE7}">
      <dgm:prSet/>
      <dgm:spPr/>
      <dgm:t>
        <a:bodyPr/>
        <a:lstStyle/>
        <a:p>
          <a:endParaRPr lang="en-GB"/>
        </a:p>
      </dgm:t>
    </dgm:pt>
    <dgm:pt modelId="{F9936633-3C6C-DE4A-91F5-D8E44819EEF6}" type="sibTrans" cxnId="{F5F5989F-5E16-354E-8A30-533B9F69ACE7}">
      <dgm:prSet/>
      <dgm:spPr/>
      <dgm:t>
        <a:bodyPr/>
        <a:lstStyle/>
        <a:p>
          <a:endParaRPr lang="en-GB"/>
        </a:p>
      </dgm:t>
    </dgm:pt>
    <dgm:pt modelId="{4D617277-8E8E-7A49-8D48-9709379C9980}" type="pres">
      <dgm:prSet presAssocID="{652FF274-3A66-BD41-BF47-B037A10AF083}" presName="linearFlow" presStyleCnt="0">
        <dgm:presLayoutVars>
          <dgm:resizeHandles val="exact"/>
        </dgm:presLayoutVars>
      </dgm:prSet>
      <dgm:spPr/>
    </dgm:pt>
    <dgm:pt modelId="{B95B209D-7C9C-3F43-BB66-876E7F0DC882}" type="pres">
      <dgm:prSet presAssocID="{A2577894-EDD2-A946-AB98-335650E8EB00}" presName="node" presStyleLbl="node1" presStyleIdx="0" presStyleCnt="6" custScaleX="156343">
        <dgm:presLayoutVars>
          <dgm:bulletEnabled val="1"/>
        </dgm:presLayoutVars>
      </dgm:prSet>
      <dgm:spPr/>
    </dgm:pt>
    <dgm:pt modelId="{4979D8F5-38A4-234A-802C-2A0E046B1273}" type="pres">
      <dgm:prSet presAssocID="{2EF78664-9C48-6843-8C99-E7F55CCDD9A6}" presName="sibTrans" presStyleLbl="sibTrans2D1" presStyleIdx="0" presStyleCnt="5"/>
      <dgm:spPr/>
    </dgm:pt>
    <dgm:pt modelId="{80C3547A-9F28-0741-9129-B57CE3B781A9}" type="pres">
      <dgm:prSet presAssocID="{2EF78664-9C48-6843-8C99-E7F55CCDD9A6}" presName="connectorText" presStyleLbl="sibTrans2D1" presStyleIdx="0" presStyleCnt="5"/>
      <dgm:spPr/>
    </dgm:pt>
    <dgm:pt modelId="{1F87943C-4FCC-324F-92FB-B61A79A46F78}" type="pres">
      <dgm:prSet presAssocID="{4F6DC652-32DA-8C46-935C-E1985106E7F5}" presName="node" presStyleLbl="node1" presStyleIdx="1" presStyleCnt="6" custScaleX="156343">
        <dgm:presLayoutVars>
          <dgm:bulletEnabled val="1"/>
        </dgm:presLayoutVars>
      </dgm:prSet>
      <dgm:spPr/>
    </dgm:pt>
    <dgm:pt modelId="{A45C5502-0D12-4142-8EBC-DBBE8084462E}" type="pres">
      <dgm:prSet presAssocID="{436F68F2-0670-E440-BF71-4A4E8570BB5F}" presName="sibTrans" presStyleLbl="sibTrans2D1" presStyleIdx="1" presStyleCnt="5"/>
      <dgm:spPr/>
    </dgm:pt>
    <dgm:pt modelId="{62F1A298-B04D-884F-B7F5-FCBC975790E8}" type="pres">
      <dgm:prSet presAssocID="{436F68F2-0670-E440-BF71-4A4E8570BB5F}" presName="connectorText" presStyleLbl="sibTrans2D1" presStyleIdx="1" presStyleCnt="5"/>
      <dgm:spPr/>
    </dgm:pt>
    <dgm:pt modelId="{D5592E12-5E63-6444-8A24-B05147CD3CF1}" type="pres">
      <dgm:prSet presAssocID="{4CC6E4A1-CA08-9149-8215-08ADEC0A7517}" presName="node" presStyleLbl="node1" presStyleIdx="2" presStyleCnt="6" custScaleX="158963">
        <dgm:presLayoutVars>
          <dgm:bulletEnabled val="1"/>
        </dgm:presLayoutVars>
      </dgm:prSet>
      <dgm:spPr/>
    </dgm:pt>
    <dgm:pt modelId="{5002E23B-A7CF-5A47-9DB6-2347242128FC}" type="pres">
      <dgm:prSet presAssocID="{78AA63A4-393F-D244-B549-FD6AF3D79C04}" presName="sibTrans" presStyleLbl="sibTrans2D1" presStyleIdx="2" presStyleCnt="5"/>
      <dgm:spPr/>
    </dgm:pt>
    <dgm:pt modelId="{20BA441E-D2D0-AB47-89E3-9984A9D69CAB}" type="pres">
      <dgm:prSet presAssocID="{78AA63A4-393F-D244-B549-FD6AF3D79C04}" presName="connectorText" presStyleLbl="sibTrans2D1" presStyleIdx="2" presStyleCnt="5"/>
      <dgm:spPr/>
    </dgm:pt>
    <dgm:pt modelId="{49968CC8-AC64-0445-9224-27E326F36DBB}" type="pres">
      <dgm:prSet presAssocID="{E8E504BA-CBB3-EC43-ABEE-CA2F3FF90C24}" presName="node" presStyleLbl="node1" presStyleIdx="3" presStyleCnt="6">
        <dgm:presLayoutVars>
          <dgm:bulletEnabled val="1"/>
        </dgm:presLayoutVars>
      </dgm:prSet>
      <dgm:spPr/>
    </dgm:pt>
    <dgm:pt modelId="{48BBB21F-9DBC-3840-9347-7A827F92FD37}" type="pres">
      <dgm:prSet presAssocID="{A3E9B728-88AD-0C44-8B2B-63ED771B9E45}" presName="sibTrans" presStyleLbl="sibTrans2D1" presStyleIdx="3" presStyleCnt="5"/>
      <dgm:spPr/>
    </dgm:pt>
    <dgm:pt modelId="{4AA8A4D3-BA94-4F4C-9943-8D64E794B1DF}" type="pres">
      <dgm:prSet presAssocID="{A3E9B728-88AD-0C44-8B2B-63ED771B9E45}" presName="connectorText" presStyleLbl="sibTrans2D1" presStyleIdx="3" presStyleCnt="5"/>
      <dgm:spPr/>
    </dgm:pt>
    <dgm:pt modelId="{E6193A77-F44F-814F-80A2-FB71742F6240}" type="pres">
      <dgm:prSet presAssocID="{7C089FEF-3746-374C-B6C9-97E6193B0EF7}" presName="node" presStyleLbl="node1" presStyleIdx="4" presStyleCnt="6">
        <dgm:presLayoutVars>
          <dgm:bulletEnabled val="1"/>
        </dgm:presLayoutVars>
      </dgm:prSet>
      <dgm:spPr/>
    </dgm:pt>
    <dgm:pt modelId="{657D1720-244F-3141-95C5-9B4F715C3960}" type="pres">
      <dgm:prSet presAssocID="{F19F74A8-A3C6-AE4D-97CC-E42975B66CBA}" presName="sibTrans" presStyleLbl="sibTrans2D1" presStyleIdx="4" presStyleCnt="5"/>
      <dgm:spPr/>
    </dgm:pt>
    <dgm:pt modelId="{04A5AD0A-8352-A64C-8CDF-EF0A9CE494A1}" type="pres">
      <dgm:prSet presAssocID="{F19F74A8-A3C6-AE4D-97CC-E42975B66CBA}" presName="connectorText" presStyleLbl="sibTrans2D1" presStyleIdx="4" presStyleCnt="5"/>
      <dgm:spPr/>
    </dgm:pt>
    <dgm:pt modelId="{3F93B8A6-2160-4344-B50F-A071522A83D6}" type="pres">
      <dgm:prSet presAssocID="{6EB11BD0-828E-5E49-9CA6-0B11A7053F96}" presName="node" presStyleLbl="node1" presStyleIdx="5" presStyleCnt="6">
        <dgm:presLayoutVars>
          <dgm:bulletEnabled val="1"/>
        </dgm:presLayoutVars>
      </dgm:prSet>
      <dgm:spPr/>
    </dgm:pt>
  </dgm:ptLst>
  <dgm:cxnLst>
    <dgm:cxn modelId="{9F888E0F-406A-BE44-A824-B9F6991DFA84}" type="presOf" srcId="{4F6DC652-32DA-8C46-935C-E1985106E7F5}" destId="{1F87943C-4FCC-324F-92FB-B61A79A46F78}" srcOrd="0" destOrd="0" presId="urn:microsoft.com/office/officeart/2005/8/layout/process2"/>
    <dgm:cxn modelId="{32BBE219-2D99-904C-9BDA-5803A309629A}" type="presOf" srcId="{6EB11BD0-828E-5E49-9CA6-0B11A7053F96}" destId="{3F93B8A6-2160-4344-B50F-A071522A83D6}" srcOrd="0" destOrd="0" presId="urn:microsoft.com/office/officeart/2005/8/layout/process2"/>
    <dgm:cxn modelId="{B54E5B29-0BA8-264E-AB96-632ED54B51AB}" type="presOf" srcId="{F19F74A8-A3C6-AE4D-97CC-E42975B66CBA}" destId="{657D1720-244F-3141-95C5-9B4F715C3960}" srcOrd="0" destOrd="0" presId="urn:microsoft.com/office/officeart/2005/8/layout/process2"/>
    <dgm:cxn modelId="{4C241D50-4823-C142-AB69-8484E0B75151}" type="presOf" srcId="{7C089FEF-3746-374C-B6C9-97E6193B0EF7}" destId="{E6193A77-F44F-814F-80A2-FB71742F6240}" srcOrd="0" destOrd="0" presId="urn:microsoft.com/office/officeart/2005/8/layout/process2"/>
    <dgm:cxn modelId="{CA84D150-B2DA-A14F-957E-2ACF54351453}" type="presOf" srcId="{A3E9B728-88AD-0C44-8B2B-63ED771B9E45}" destId="{48BBB21F-9DBC-3840-9347-7A827F92FD37}" srcOrd="0" destOrd="0" presId="urn:microsoft.com/office/officeart/2005/8/layout/process2"/>
    <dgm:cxn modelId="{FE9BEA51-CFA9-D84E-B44D-FBFAFD486922}" type="presOf" srcId="{2EF78664-9C48-6843-8C99-E7F55CCDD9A6}" destId="{4979D8F5-38A4-234A-802C-2A0E046B1273}" srcOrd="0" destOrd="0" presId="urn:microsoft.com/office/officeart/2005/8/layout/process2"/>
    <dgm:cxn modelId="{C2B0E872-78ED-CF4B-AE1E-CBE5DF0A691A}" type="presOf" srcId="{A3E9B728-88AD-0C44-8B2B-63ED771B9E45}" destId="{4AA8A4D3-BA94-4F4C-9943-8D64E794B1DF}" srcOrd="1" destOrd="0" presId="urn:microsoft.com/office/officeart/2005/8/layout/process2"/>
    <dgm:cxn modelId="{D086EE76-4C08-ED4C-A8B2-C190985A90F7}" type="presOf" srcId="{E8E504BA-CBB3-EC43-ABEE-CA2F3FF90C24}" destId="{49968CC8-AC64-0445-9224-27E326F36DBB}" srcOrd="0" destOrd="0" presId="urn:microsoft.com/office/officeart/2005/8/layout/process2"/>
    <dgm:cxn modelId="{4EE3987A-C426-8A45-AADC-EEAFBC3F0E66}" type="presOf" srcId="{A2577894-EDD2-A946-AB98-335650E8EB00}" destId="{B95B209D-7C9C-3F43-BB66-876E7F0DC882}" srcOrd="0" destOrd="0" presId="urn:microsoft.com/office/officeart/2005/8/layout/process2"/>
    <dgm:cxn modelId="{638F9480-5FEA-C24C-85A1-FB3A39ADE74D}" type="presOf" srcId="{652FF274-3A66-BD41-BF47-B037A10AF083}" destId="{4D617277-8E8E-7A49-8D48-9709379C9980}" srcOrd="0" destOrd="0" presId="urn:microsoft.com/office/officeart/2005/8/layout/process2"/>
    <dgm:cxn modelId="{60E4B18E-E647-E845-AE12-4F0BC4BC6F6F}" srcId="{652FF274-3A66-BD41-BF47-B037A10AF083}" destId="{E8E504BA-CBB3-EC43-ABEE-CA2F3FF90C24}" srcOrd="3" destOrd="0" parTransId="{01DE0500-1B42-0849-A0BD-31288641A5E7}" sibTransId="{A3E9B728-88AD-0C44-8B2B-63ED771B9E45}"/>
    <dgm:cxn modelId="{BCD7168F-B1AE-BE4E-A607-D6448447ECAA}" type="presOf" srcId="{78AA63A4-393F-D244-B549-FD6AF3D79C04}" destId="{5002E23B-A7CF-5A47-9DB6-2347242128FC}" srcOrd="0" destOrd="0" presId="urn:microsoft.com/office/officeart/2005/8/layout/process2"/>
    <dgm:cxn modelId="{F569F490-ED0E-5141-8378-6E60EA03940C}" srcId="{652FF274-3A66-BD41-BF47-B037A10AF083}" destId="{4F6DC652-32DA-8C46-935C-E1985106E7F5}" srcOrd="1" destOrd="0" parTransId="{00A5D9CA-2C3F-0C45-A1B0-8A74147D5B98}" sibTransId="{436F68F2-0670-E440-BF71-4A4E8570BB5F}"/>
    <dgm:cxn modelId="{F5F5989F-5E16-354E-8A30-533B9F69ACE7}" srcId="{652FF274-3A66-BD41-BF47-B037A10AF083}" destId="{6EB11BD0-828E-5E49-9CA6-0B11A7053F96}" srcOrd="5" destOrd="0" parTransId="{C3A72BD1-BAE2-A34D-9619-863AED89E73A}" sibTransId="{F9936633-3C6C-DE4A-91F5-D8E44819EEF6}"/>
    <dgm:cxn modelId="{594CE5B8-482E-6540-A943-78F7DBA48982}" srcId="{652FF274-3A66-BD41-BF47-B037A10AF083}" destId="{7C089FEF-3746-374C-B6C9-97E6193B0EF7}" srcOrd="4" destOrd="0" parTransId="{27326B64-956E-C946-8871-E8B6933F4F44}" sibTransId="{F19F74A8-A3C6-AE4D-97CC-E42975B66CBA}"/>
    <dgm:cxn modelId="{56334FBC-AFBB-C34C-8851-432CEFEC4193}" type="presOf" srcId="{4CC6E4A1-CA08-9149-8215-08ADEC0A7517}" destId="{D5592E12-5E63-6444-8A24-B05147CD3CF1}" srcOrd="0" destOrd="0" presId="urn:microsoft.com/office/officeart/2005/8/layout/process2"/>
    <dgm:cxn modelId="{727B59CF-DECB-0B49-A9B1-353A5DC4FFFF}" type="presOf" srcId="{436F68F2-0670-E440-BF71-4A4E8570BB5F}" destId="{62F1A298-B04D-884F-B7F5-FCBC975790E8}" srcOrd="1" destOrd="0" presId="urn:microsoft.com/office/officeart/2005/8/layout/process2"/>
    <dgm:cxn modelId="{253637D0-121C-4244-9C79-0FF95B609166}" type="presOf" srcId="{2EF78664-9C48-6843-8C99-E7F55CCDD9A6}" destId="{80C3547A-9F28-0741-9129-B57CE3B781A9}" srcOrd="1" destOrd="0" presId="urn:microsoft.com/office/officeart/2005/8/layout/process2"/>
    <dgm:cxn modelId="{1227A3D2-20B4-5247-8815-68A86F7A935D}" type="presOf" srcId="{436F68F2-0670-E440-BF71-4A4E8570BB5F}" destId="{A45C5502-0D12-4142-8EBC-DBBE8084462E}" srcOrd="0" destOrd="0" presId="urn:microsoft.com/office/officeart/2005/8/layout/process2"/>
    <dgm:cxn modelId="{8D9E68D4-5CD4-CD47-A87C-1CE6348C8A54}" srcId="{652FF274-3A66-BD41-BF47-B037A10AF083}" destId="{A2577894-EDD2-A946-AB98-335650E8EB00}" srcOrd="0" destOrd="0" parTransId="{3A597D99-D99C-6342-9057-BAF64A267EC3}" sibTransId="{2EF78664-9C48-6843-8C99-E7F55CCDD9A6}"/>
    <dgm:cxn modelId="{B4895ED6-90BA-D947-801E-D6DDE2829AB8}" type="presOf" srcId="{F19F74A8-A3C6-AE4D-97CC-E42975B66CBA}" destId="{04A5AD0A-8352-A64C-8CDF-EF0A9CE494A1}" srcOrd="1" destOrd="0" presId="urn:microsoft.com/office/officeart/2005/8/layout/process2"/>
    <dgm:cxn modelId="{122C02EE-68C3-1D44-B4F7-9E507B5B0439}" srcId="{652FF274-3A66-BD41-BF47-B037A10AF083}" destId="{4CC6E4A1-CA08-9149-8215-08ADEC0A7517}" srcOrd="2" destOrd="0" parTransId="{B7820268-AFA7-E54D-A3DF-654E8C44BC8D}" sibTransId="{78AA63A4-393F-D244-B549-FD6AF3D79C04}"/>
    <dgm:cxn modelId="{A78D0CF9-C9C5-0348-AD0E-D3E5A0CB7D38}" type="presOf" srcId="{78AA63A4-393F-D244-B549-FD6AF3D79C04}" destId="{20BA441E-D2D0-AB47-89E3-9984A9D69CAB}" srcOrd="1" destOrd="0" presId="urn:microsoft.com/office/officeart/2005/8/layout/process2"/>
    <dgm:cxn modelId="{935CFFD6-5DB1-E64E-8A8B-BD7D5E679C76}" type="presParOf" srcId="{4D617277-8E8E-7A49-8D48-9709379C9980}" destId="{B95B209D-7C9C-3F43-BB66-876E7F0DC882}" srcOrd="0" destOrd="0" presId="urn:microsoft.com/office/officeart/2005/8/layout/process2"/>
    <dgm:cxn modelId="{265CB7D6-DCC0-EA49-AD9D-68CEB5C6171E}" type="presParOf" srcId="{4D617277-8E8E-7A49-8D48-9709379C9980}" destId="{4979D8F5-38A4-234A-802C-2A0E046B1273}" srcOrd="1" destOrd="0" presId="urn:microsoft.com/office/officeart/2005/8/layout/process2"/>
    <dgm:cxn modelId="{D10ADB9F-03C8-4C45-940B-4F5699F7D318}" type="presParOf" srcId="{4979D8F5-38A4-234A-802C-2A0E046B1273}" destId="{80C3547A-9F28-0741-9129-B57CE3B781A9}" srcOrd="0" destOrd="0" presId="urn:microsoft.com/office/officeart/2005/8/layout/process2"/>
    <dgm:cxn modelId="{96142C2F-7366-E644-A43C-3EDA3B68DEBB}" type="presParOf" srcId="{4D617277-8E8E-7A49-8D48-9709379C9980}" destId="{1F87943C-4FCC-324F-92FB-B61A79A46F78}" srcOrd="2" destOrd="0" presId="urn:microsoft.com/office/officeart/2005/8/layout/process2"/>
    <dgm:cxn modelId="{9D4BD7C6-8DEB-6F40-9542-4B2246FF858B}" type="presParOf" srcId="{4D617277-8E8E-7A49-8D48-9709379C9980}" destId="{A45C5502-0D12-4142-8EBC-DBBE8084462E}" srcOrd="3" destOrd="0" presId="urn:microsoft.com/office/officeart/2005/8/layout/process2"/>
    <dgm:cxn modelId="{6F44A412-3775-8D4C-BC02-590BB2872164}" type="presParOf" srcId="{A45C5502-0D12-4142-8EBC-DBBE8084462E}" destId="{62F1A298-B04D-884F-B7F5-FCBC975790E8}" srcOrd="0" destOrd="0" presId="urn:microsoft.com/office/officeart/2005/8/layout/process2"/>
    <dgm:cxn modelId="{B66BFD38-AB9F-2544-9E0F-7CD543283598}" type="presParOf" srcId="{4D617277-8E8E-7A49-8D48-9709379C9980}" destId="{D5592E12-5E63-6444-8A24-B05147CD3CF1}" srcOrd="4" destOrd="0" presId="urn:microsoft.com/office/officeart/2005/8/layout/process2"/>
    <dgm:cxn modelId="{44BC0FBB-7428-FA45-B46C-EEF243E66E7E}" type="presParOf" srcId="{4D617277-8E8E-7A49-8D48-9709379C9980}" destId="{5002E23B-A7CF-5A47-9DB6-2347242128FC}" srcOrd="5" destOrd="0" presId="urn:microsoft.com/office/officeart/2005/8/layout/process2"/>
    <dgm:cxn modelId="{F923F15E-2CA9-8A44-9CED-C856DBCA6B0F}" type="presParOf" srcId="{5002E23B-A7CF-5A47-9DB6-2347242128FC}" destId="{20BA441E-D2D0-AB47-89E3-9984A9D69CAB}" srcOrd="0" destOrd="0" presId="urn:microsoft.com/office/officeart/2005/8/layout/process2"/>
    <dgm:cxn modelId="{0493B7C2-07AC-EF4F-83F3-8B36A9C89A2C}" type="presParOf" srcId="{4D617277-8E8E-7A49-8D48-9709379C9980}" destId="{49968CC8-AC64-0445-9224-27E326F36DBB}" srcOrd="6" destOrd="0" presId="urn:microsoft.com/office/officeart/2005/8/layout/process2"/>
    <dgm:cxn modelId="{4835D5A1-79A9-344C-80E8-4366A59A88D0}" type="presParOf" srcId="{4D617277-8E8E-7A49-8D48-9709379C9980}" destId="{48BBB21F-9DBC-3840-9347-7A827F92FD37}" srcOrd="7" destOrd="0" presId="urn:microsoft.com/office/officeart/2005/8/layout/process2"/>
    <dgm:cxn modelId="{54B417C8-047B-5648-9125-DB7AEB3DB845}" type="presParOf" srcId="{48BBB21F-9DBC-3840-9347-7A827F92FD37}" destId="{4AA8A4D3-BA94-4F4C-9943-8D64E794B1DF}" srcOrd="0" destOrd="0" presId="urn:microsoft.com/office/officeart/2005/8/layout/process2"/>
    <dgm:cxn modelId="{2E14D059-CE8E-F848-8844-A4860E1B2C37}" type="presParOf" srcId="{4D617277-8E8E-7A49-8D48-9709379C9980}" destId="{E6193A77-F44F-814F-80A2-FB71742F6240}" srcOrd="8" destOrd="0" presId="urn:microsoft.com/office/officeart/2005/8/layout/process2"/>
    <dgm:cxn modelId="{E88F4F0A-1B86-6F40-9CC0-9E9C395F3AB6}" type="presParOf" srcId="{4D617277-8E8E-7A49-8D48-9709379C9980}" destId="{657D1720-244F-3141-95C5-9B4F715C3960}" srcOrd="9" destOrd="0" presId="urn:microsoft.com/office/officeart/2005/8/layout/process2"/>
    <dgm:cxn modelId="{1E00D4AB-3C81-4C4B-9962-53F12AA37595}" type="presParOf" srcId="{657D1720-244F-3141-95C5-9B4F715C3960}" destId="{04A5AD0A-8352-A64C-8CDF-EF0A9CE494A1}" srcOrd="0" destOrd="0" presId="urn:microsoft.com/office/officeart/2005/8/layout/process2"/>
    <dgm:cxn modelId="{7401B962-50BC-CB4B-A5FF-C17A8BEF5A69}" type="presParOf" srcId="{4D617277-8E8E-7A49-8D48-9709379C9980}" destId="{3F93B8A6-2160-4344-B50F-A071522A83D6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CE7498-7B1D-4BBA-97F2-690E117F2061}">
      <dsp:nvSpPr>
        <dsp:cNvPr id="0" name=""/>
        <dsp:cNvSpPr/>
      </dsp:nvSpPr>
      <dsp:spPr>
        <a:xfrm>
          <a:off x="0" y="2190"/>
          <a:ext cx="6151562" cy="110999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211568-6B1A-4C0D-8581-5C1F1B23B454}">
      <dsp:nvSpPr>
        <dsp:cNvPr id="0" name=""/>
        <dsp:cNvSpPr/>
      </dsp:nvSpPr>
      <dsp:spPr>
        <a:xfrm>
          <a:off x="335773" y="251938"/>
          <a:ext cx="610496" cy="6104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EFFB6-0D09-4486-AAF7-E7A316D8C72D}">
      <dsp:nvSpPr>
        <dsp:cNvPr id="0" name=""/>
        <dsp:cNvSpPr/>
      </dsp:nvSpPr>
      <dsp:spPr>
        <a:xfrm>
          <a:off x="1282042" y="2190"/>
          <a:ext cx="4869520" cy="1109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474" tIns="117474" rIns="117474" bIns="11747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bg1"/>
              </a:solidFill>
            </a:rPr>
            <a:t>Probability a borrower is unable to pay back a debt within a given time</a:t>
          </a:r>
        </a:p>
      </dsp:txBody>
      <dsp:txXfrm>
        <a:off x="1282042" y="2190"/>
        <a:ext cx="4869520" cy="1109993"/>
      </dsp:txXfrm>
    </dsp:sp>
    <dsp:sp modelId="{0F36BB44-9870-4AAB-ADBE-E15560BF4522}">
      <dsp:nvSpPr>
        <dsp:cNvPr id="0" name=""/>
        <dsp:cNvSpPr/>
      </dsp:nvSpPr>
      <dsp:spPr>
        <a:xfrm>
          <a:off x="0" y="1389682"/>
          <a:ext cx="6151562" cy="110999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8FAFCA-9BEE-41BA-AB79-D9A513D30292}">
      <dsp:nvSpPr>
        <dsp:cNvPr id="0" name=""/>
        <dsp:cNvSpPr/>
      </dsp:nvSpPr>
      <dsp:spPr>
        <a:xfrm>
          <a:off x="335773" y="1639430"/>
          <a:ext cx="610496" cy="6104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94AEF6-9FBC-4DA8-8EA5-7E6E754517E1}">
      <dsp:nvSpPr>
        <dsp:cNvPr id="0" name=""/>
        <dsp:cNvSpPr/>
      </dsp:nvSpPr>
      <dsp:spPr>
        <a:xfrm>
          <a:off x="1282042" y="1389682"/>
          <a:ext cx="4869520" cy="1109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474" tIns="117474" rIns="117474" bIns="11747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bg1"/>
              </a:solidFill>
            </a:rPr>
            <a:t>Links directly to individual’s credit score</a:t>
          </a:r>
        </a:p>
      </dsp:txBody>
      <dsp:txXfrm>
        <a:off x="1282042" y="1389682"/>
        <a:ext cx="4869520" cy="1109993"/>
      </dsp:txXfrm>
    </dsp:sp>
    <dsp:sp modelId="{40153CDA-342E-4A36-9A2E-A576F3AA693A}">
      <dsp:nvSpPr>
        <dsp:cNvPr id="0" name=""/>
        <dsp:cNvSpPr/>
      </dsp:nvSpPr>
      <dsp:spPr>
        <a:xfrm>
          <a:off x="0" y="2777174"/>
          <a:ext cx="6151562" cy="110999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AA5FAF-FF28-42B6-8FB2-CCE5284EDFAB}">
      <dsp:nvSpPr>
        <dsp:cNvPr id="0" name=""/>
        <dsp:cNvSpPr/>
      </dsp:nvSpPr>
      <dsp:spPr>
        <a:xfrm>
          <a:off x="335773" y="3026922"/>
          <a:ext cx="610496" cy="6104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4732BA-3FF4-4614-91DC-AAB9D9716A52}">
      <dsp:nvSpPr>
        <dsp:cNvPr id="0" name=""/>
        <dsp:cNvSpPr/>
      </dsp:nvSpPr>
      <dsp:spPr>
        <a:xfrm>
          <a:off x="1282042" y="2777174"/>
          <a:ext cx="4869520" cy="1109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474" tIns="117474" rIns="117474" bIns="11747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bg1"/>
              </a:solidFill>
            </a:rPr>
            <a:t>Crucial information for lenders</a:t>
          </a:r>
        </a:p>
      </dsp:txBody>
      <dsp:txXfrm>
        <a:off x="1282042" y="2777174"/>
        <a:ext cx="4869520" cy="1109993"/>
      </dsp:txXfrm>
    </dsp:sp>
    <dsp:sp modelId="{3621DA1E-CC4B-46DA-A2F8-BC35DA10159B}">
      <dsp:nvSpPr>
        <dsp:cNvPr id="0" name=""/>
        <dsp:cNvSpPr/>
      </dsp:nvSpPr>
      <dsp:spPr>
        <a:xfrm>
          <a:off x="0" y="4164666"/>
          <a:ext cx="6151562" cy="110999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E87686-815C-41D3-8D03-2C7F120FFF6F}">
      <dsp:nvSpPr>
        <dsp:cNvPr id="0" name=""/>
        <dsp:cNvSpPr/>
      </dsp:nvSpPr>
      <dsp:spPr>
        <a:xfrm>
          <a:off x="335773" y="4414414"/>
          <a:ext cx="610496" cy="6104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DC54D1-2637-413E-80F7-828835AA1A20}">
      <dsp:nvSpPr>
        <dsp:cNvPr id="0" name=""/>
        <dsp:cNvSpPr/>
      </dsp:nvSpPr>
      <dsp:spPr>
        <a:xfrm>
          <a:off x="1282042" y="4164666"/>
          <a:ext cx="4869520" cy="1109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474" tIns="117474" rIns="117474" bIns="11747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bg1"/>
              </a:solidFill>
            </a:rPr>
            <a:t>Especially important in current times</a:t>
          </a:r>
        </a:p>
      </dsp:txBody>
      <dsp:txXfrm>
        <a:off x="1282042" y="4164666"/>
        <a:ext cx="4869520" cy="11099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5B209D-7C9C-3F43-BB66-876E7F0DC882}">
      <dsp:nvSpPr>
        <dsp:cNvPr id="0" name=""/>
        <dsp:cNvSpPr/>
      </dsp:nvSpPr>
      <dsp:spPr>
        <a:xfrm>
          <a:off x="3797347" y="1895"/>
          <a:ext cx="2738374" cy="5616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Original data</a:t>
          </a:r>
        </a:p>
      </dsp:txBody>
      <dsp:txXfrm>
        <a:off x="3813797" y="18345"/>
        <a:ext cx="2705474" cy="528741"/>
      </dsp:txXfrm>
    </dsp:sp>
    <dsp:sp modelId="{4979D8F5-38A4-234A-802C-2A0E046B1273}">
      <dsp:nvSpPr>
        <dsp:cNvPr id="0" name=""/>
        <dsp:cNvSpPr/>
      </dsp:nvSpPr>
      <dsp:spPr>
        <a:xfrm rot="5400000">
          <a:off x="5061226" y="577577"/>
          <a:ext cx="210615" cy="2527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-5400000">
        <a:off x="5090713" y="598638"/>
        <a:ext cx="151642" cy="147431"/>
      </dsp:txXfrm>
    </dsp:sp>
    <dsp:sp modelId="{1F87943C-4FCC-324F-92FB-B61A79A46F78}">
      <dsp:nvSpPr>
        <dsp:cNvPr id="0" name=""/>
        <dsp:cNvSpPr/>
      </dsp:nvSpPr>
      <dsp:spPr>
        <a:xfrm>
          <a:off x="3797347" y="844357"/>
          <a:ext cx="2738374" cy="5616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Cleaned dataset</a:t>
          </a:r>
        </a:p>
      </dsp:txBody>
      <dsp:txXfrm>
        <a:off x="3813797" y="860807"/>
        <a:ext cx="2705474" cy="528741"/>
      </dsp:txXfrm>
    </dsp:sp>
    <dsp:sp modelId="{A45C5502-0D12-4142-8EBC-DBBE8084462E}">
      <dsp:nvSpPr>
        <dsp:cNvPr id="0" name=""/>
        <dsp:cNvSpPr/>
      </dsp:nvSpPr>
      <dsp:spPr>
        <a:xfrm rot="5400000">
          <a:off x="5061226" y="1420039"/>
          <a:ext cx="210615" cy="2527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-5400000">
        <a:off x="5090713" y="1441100"/>
        <a:ext cx="151642" cy="147431"/>
      </dsp:txXfrm>
    </dsp:sp>
    <dsp:sp modelId="{D5592E12-5E63-6444-8A24-B05147CD3CF1}">
      <dsp:nvSpPr>
        <dsp:cNvPr id="0" name=""/>
        <dsp:cNvSpPr/>
      </dsp:nvSpPr>
      <dsp:spPr>
        <a:xfrm>
          <a:off x="3774402" y="1686818"/>
          <a:ext cx="2784263" cy="5616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Data imputation</a:t>
          </a:r>
        </a:p>
      </dsp:txBody>
      <dsp:txXfrm>
        <a:off x="3790852" y="1703268"/>
        <a:ext cx="2751363" cy="528741"/>
      </dsp:txXfrm>
    </dsp:sp>
    <dsp:sp modelId="{5002E23B-A7CF-5A47-9DB6-2347242128FC}">
      <dsp:nvSpPr>
        <dsp:cNvPr id="0" name=""/>
        <dsp:cNvSpPr/>
      </dsp:nvSpPr>
      <dsp:spPr>
        <a:xfrm rot="5457638">
          <a:off x="5048748" y="2269542"/>
          <a:ext cx="221208" cy="2527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-5400000">
        <a:off x="5084087" y="2285312"/>
        <a:ext cx="151642" cy="154846"/>
      </dsp:txXfrm>
    </dsp:sp>
    <dsp:sp modelId="{49968CC8-AC64-0445-9224-27E326F36DBB}">
      <dsp:nvSpPr>
        <dsp:cNvPr id="0" name=""/>
        <dsp:cNvSpPr/>
      </dsp:nvSpPr>
      <dsp:spPr>
        <a:xfrm>
          <a:off x="4276413" y="2543363"/>
          <a:ext cx="1751516" cy="5616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PCA</a:t>
          </a:r>
        </a:p>
      </dsp:txBody>
      <dsp:txXfrm>
        <a:off x="4292863" y="2559813"/>
        <a:ext cx="1718616" cy="528741"/>
      </dsp:txXfrm>
    </dsp:sp>
    <dsp:sp modelId="{48BBB21F-9DBC-3840-9347-7A827F92FD37}">
      <dsp:nvSpPr>
        <dsp:cNvPr id="0" name=""/>
        <dsp:cNvSpPr/>
      </dsp:nvSpPr>
      <dsp:spPr>
        <a:xfrm rot="5340402">
          <a:off x="5059311" y="3112003"/>
          <a:ext cx="200083" cy="2527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 rot="-5400000">
        <a:off x="5083011" y="3138335"/>
        <a:ext cx="151642" cy="140058"/>
      </dsp:txXfrm>
    </dsp:sp>
    <dsp:sp modelId="{E6193A77-F44F-814F-80A2-FB71742F6240}">
      <dsp:nvSpPr>
        <dsp:cNvPr id="0" name=""/>
        <dsp:cNvSpPr/>
      </dsp:nvSpPr>
      <dsp:spPr>
        <a:xfrm>
          <a:off x="4290776" y="3371741"/>
          <a:ext cx="1751516" cy="5616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Model fitting</a:t>
          </a:r>
        </a:p>
      </dsp:txBody>
      <dsp:txXfrm>
        <a:off x="4307226" y="3388191"/>
        <a:ext cx="1718616" cy="528741"/>
      </dsp:txXfrm>
    </dsp:sp>
    <dsp:sp modelId="{657D1720-244F-3141-95C5-9B4F715C3960}">
      <dsp:nvSpPr>
        <dsp:cNvPr id="0" name=""/>
        <dsp:cNvSpPr/>
      </dsp:nvSpPr>
      <dsp:spPr>
        <a:xfrm rot="5400000">
          <a:off x="5061226" y="3947423"/>
          <a:ext cx="210615" cy="2527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-5400000">
        <a:off x="5090713" y="3968484"/>
        <a:ext cx="151642" cy="147431"/>
      </dsp:txXfrm>
    </dsp:sp>
    <dsp:sp modelId="{3F93B8A6-2160-4344-B50F-A071522A83D6}">
      <dsp:nvSpPr>
        <dsp:cNvPr id="0" name=""/>
        <dsp:cNvSpPr/>
      </dsp:nvSpPr>
      <dsp:spPr>
        <a:xfrm>
          <a:off x="4290776" y="4214203"/>
          <a:ext cx="1751516" cy="5616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Model evaluation</a:t>
          </a:r>
        </a:p>
      </dsp:txBody>
      <dsp:txXfrm>
        <a:off x="4307226" y="4230653"/>
        <a:ext cx="1718616" cy="5287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5B209D-7C9C-3F43-BB66-876E7F0DC882}">
      <dsp:nvSpPr>
        <dsp:cNvPr id="0" name=""/>
        <dsp:cNvSpPr/>
      </dsp:nvSpPr>
      <dsp:spPr>
        <a:xfrm>
          <a:off x="3797347" y="1895"/>
          <a:ext cx="2738374" cy="5616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Original data</a:t>
          </a:r>
        </a:p>
      </dsp:txBody>
      <dsp:txXfrm>
        <a:off x="3813797" y="18345"/>
        <a:ext cx="2705474" cy="528741"/>
      </dsp:txXfrm>
    </dsp:sp>
    <dsp:sp modelId="{4979D8F5-38A4-234A-802C-2A0E046B1273}">
      <dsp:nvSpPr>
        <dsp:cNvPr id="0" name=""/>
        <dsp:cNvSpPr/>
      </dsp:nvSpPr>
      <dsp:spPr>
        <a:xfrm rot="5400000">
          <a:off x="5061226" y="577577"/>
          <a:ext cx="210615" cy="2527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-5400000">
        <a:off x="5090713" y="598638"/>
        <a:ext cx="151642" cy="147431"/>
      </dsp:txXfrm>
    </dsp:sp>
    <dsp:sp modelId="{1F87943C-4FCC-324F-92FB-B61A79A46F78}">
      <dsp:nvSpPr>
        <dsp:cNvPr id="0" name=""/>
        <dsp:cNvSpPr/>
      </dsp:nvSpPr>
      <dsp:spPr>
        <a:xfrm>
          <a:off x="3797347" y="844357"/>
          <a:ext cx="2738374" cy="5616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Cleaned dataset</a:t>
          </a:r>
        </a:p>
      </dsp:txBody>
      <dsp:txXfrm>
        <a:off x="3813797" y="860807"/>
        <a:ext cx="2705474" cy="528741"/>
      </dsp:txXfrm>
    </dsp:sp>
    <dsp:sp modelId="{A45C5502-0D12-4142-8EBC-DBBE8084462E}">
      <dsp:nvSpPr>
        <dsp:cNvPr id="0" name=""/>
        <dsp:cNvSpPr/>
      </dsp:nvSpPr>
      <dsp:spPr>
        <a:xfrm rot="5400000">
          <a:off x="5061226" y="1420039"/>
          <a:ext cx="210615" cy="2527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-5400000">
        <a:off x="5090713" y="1441100"/>
        <a:ext cx="151642" cy="147431"/>
      </dsp:txXfrm>
    </dsp:sp>
    <dsp:sp modelId="{D5592E12-5E63-6444-8A24-B05147CD3CF1}">
      <dsp:nvSpPr>
        <dsp:cNvPr id="0" name=""/>
        <dsp:cNvSpPr/>
      </dsp:nvSpPr>
      <dsp:spPr>
        <a:xfrm>
          <a:off x="3774402" y="1686818"/>
          <a:ext cx="2784263" cy="5616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Data imputation</a:t>
          </a:r>
        </a:p>
      </dsp:txBody>
      <dsp:txXfrm>
        <a:off x="3790852" y="1703268"/>
        <a:ext cx="2751363" cy="528741"/>
      </dsp:txXfrm>
    </dsp:sp>
    <dsp:sp modelId="{5002E23B-A7CF-5A47-9DB6-2347242128FC}">
      <dsp:nvSpPr>
        <dsp:cNvPr id="0" name=""/>
        <dsp:cNvSpPr/>
      </dsp:nvSpPr>
      <dsp:spPr>
        <a:xfrm rot="5457638">
          <a:off x="5048748" y="2269542"/>
          <a:ext cx="221208" cy="2527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-5400000">
        <a:off x="5084087" y="2285312"/>
        <a:ext cx="151642" cy="154846"/>
      </dsp:txXfrm>
    </dsp:sp>
    <dsp:sp modelId="{49968CC8-AC64-0445-9224-27E326F36DBB}">
      <dsp:nvSpPr>
        <dsp:cNvPr id="0" name=""/>
        <dsp:cNvSpPr/>
      </dsp:nvSpPr>
      <dsp:spPr>
        <a:xfrm>
          <a:off x="4276413" y="2543363"/>
          <a:ext cx="1751516" cy="5616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PCA</a:t>
          </a:r>
        </a:p>
      </dsp:txBody>
      <dsp:txXfrm>
        <a:off x="4292863" y="2559813"/>
        <a:ext cx="1718616" cy="528741"/>
      </dsp:txXfrm>
    </dsp:sp>
    <dsp:sp modelId="{48BBB21F-9DBC-3840-9347-7A827F92FD37}">
      <dsp:nvSpPr>
        <dsp:cNvPr id="0" name=""/>
        <dsp:cNvSpPr/>
      </dsp:nvSpPr>
      <dsp:spPr>
        <a:xfrm rot="5340402">
          <a:off x="5059311" y="3112003"/>
          <a:ext cx="200083" cy="2527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 rot="-5400000">
        <a:off x="5083011" y="3138335"/>
        <a:ext cx="151642" cy="140058"/>
      </dsp:txXfrm>
    </dsp:sp>
    <dsp:sp modelId="{E6193A77-F44F-814F-80A2-FB71742F6240}">
      <dsp:nvSpPr>
        <dsp:cNvPr id="0" name=""/>
        <dsp:cNvSpPr/>
      </dsp:nvSpPr>
      <dsp:spPr>
        <a:xfrm>
          <a:off x="4290776" y="3371741"/>
          <a:ext cx="1751516" cy="5616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Model fitting</a:t>
          </a:r>
        </a:p>
      </dsp:txBody>
      <dsp:txXfrm>
        <a:off x="4307226" y="3388191"/>
        <a:ext cx="1718616" cy="528741"/>
      </dsp:txXfrm>
    </dsp:sp>
    <dsp:sp modelId="{657D1720-244F-3141-95C5-9B4F715C3960}">
      <dsp:nvSpPr>
        <dsp:cNvPr id="0" name=""/>
        <dsp:cNvSpPr/>
      </dsp:nvSpPr>
      <dsp:spPr>
        <a:xfrm rot="5400000">
          <a:off x="5061226" y="3947423"/>
          <a:ext cx="210615" cy="2527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-5400000">
        <a:off x="5090713" y="3968484"/>
        <a:ext cx="151642" cy="147431"/>
      </dsp:txXfrm>
    </dsp:sp>
    <dsp:sp modelId="{3F93B8A6-2160-4344-B50F-A071522A83D6}">
      <dsp:nvSpPr>
        <dsp:cNvPr id="0" name=""/>
        <dsp:cNvSpPr/>
      </dsp:nvSpPr>
      <dsp:spPr>
        <a:xfrm>
          <a:off x="4290776" y="4214203"/>
          <a:ext cx="1751516" cy="5616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Model evaluation</a:t>
          </a:r>
        </a:p>
      </dsp:txBody>
      <dsp:txXfrm>
        <a:off x="4307226" y="4230653"/>
        <a:ext cx="1718616" cy="52874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5B209D-7C9C-3F43-BB66-876E7F0DC882}">
      <dsp:nvSpPr>
        <dsp:cNvPr id="0" name=""/>
        <dsp:cNvSpPr/>
      </dsp:nvSpPr>
      <dsp:spPr>
        <a:xfrm>
          <a:off x="3797347" y="1895"/>
          <a:ext cx="2738374" cy="5616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Original data</a:t>
          </a:r>
        </a:p>
      </dsp:txBody>
      <dsp:txXfrm>
        <a:off x="3813797" y="18345"/>
        <a:ext cx="2705474" cy="528741"/>
      </dsp:txXfrm>
    </dsp:sp>
    <dsp:sp modelId="{4979D8F5-38A4-234A-802C-2A0E046B1273}">
      <dsp:nvSpPr>
        <dsp:cNvPr id="0" name=""/>
        <dsp:cNvSpPr/>
      </dsp:nvSpPr>
      <dsp:spPr>
        <a:xfrm rot="5400000">
          <a:off x="5061226" y="577577"/>
          <a:ext cx="210615" cy="2527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-5400000">
        <a:off x="5090713" y="598638"/>
        <a:ext cx="151642" cy="147431"/>
      </dsp:txXfrm>
    </dsp:sp>
    <dsp:sp modelId="{1F87943C-4FCC-324F-92FB-B61A79A46F78}">
      <dsp:nvSpPr>
        <dsp:cNvPr id="0" name=""/>
        <dsp:cNvSpPr/>
      </dsp:nvSpPr>
      <dsp:spPr>
        <a:xfrm>
          <a:off x="3797347" y="844357"/>
          <a:ext cx="2738374" cy="5616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Cleaned dataset</a:t>
          </a:r>
        </a:p>
      </dsp:txBody>
      <dsp:txXfrm>
        <a:off x="3813797" y="860807"/>
        <a:ext cx="2705474" cy="528741"/>
      </dsp:txXfrm>
    </dsp:sp>
    <dsp:sp modelId="{A45C5502-0D12-4142-8EBC-DBBE8084462E}">
      <dsp:nvSpPr>
        <dsp:cNvPr id="0" name=""/>
        <dsp:cNvSpPr/>
      </dsp:nvSpPr>
      <dsp:spPr>
        <a:xfrm rot="5400000">
          <a:off x="5061226" y="1420039"/>
          <a:ext cx="210615" cy="2527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-5400000">
        <a:off x="5090713" y="1441100"/>
        <a:ext cx="151642" cy="147431"/>
      </dsp:txXfrm>
    </dsp:sp>
    <dsp:sp modelId="{D5592E12-5E63-6444-8A24-B05147CD3CF1}">
      <dsp:nvSpPr>
        <dsp:cNvPr id="0" name=""/>
        <dsp:cNvSpPr/>
      </dsp:nvSpPr>
      <dsp:spPr>
        <a:xfrm>
          <a:off x="3774402" y="1686818"/>
          <a:ext cx="2784263" cy="5616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Data imputation</a:t>
          </a:r>
        </a:p>
      </dsp:txBody>
      <dsp:txXfrm>
        <a:off x="3790852" y="1703268"/>
        <a:ext cx="2751363" cy="528741"/>
      </dsp:txXfrm>
    </dsp:sp>
    <dsp:sp modelId="{5002E23B-A7CF-5A47-9DB6-2347242128FC}">
      <dsp:nvSpPr>
        <dsp:cNvPr id="0" name=""/>
        <dsp:cNvSpPr/>
      </dsp:nvSpPr>
      <dsp:spPr>
        <a:xfrm rot="5413709">
          <a:off x="5045980" y="2280492"/>
          <a:ext cx="237605" cy="2527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5089104" y="2288059"/>
        <a:ext cx="151642" cy="166324"/>
      </dsp:txXfrm>
    </dsp:sp>
    <dsp:sp modelId="{49968CC8-AC64-0445-9224-27E326F36DBB}">
      <dsp:nvSpPr>
        <dsp:cNvPr id="0" name=""/>
        <dsp:cNvSpPr/>
      </dsp:nvSpPr>
      <dsp:spPr>
        <a:xfrm>
          <a:off x="4287272" y="2565264"/>
          <a:ext cx="1751516" cy="5616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PCA</a:t>
          </a:r>
        </a:p>
      </dsp:txBody>
      <dsp:txXfrm>
        <a:off x="4303722" y="2581714"/>
        <a:ext cx="1718616" cy="528741"/>
      </dsp:txXfrm>
    </dsp:sp>
    <dsp:sp modelId="{48BBB21F-9DBC-3840-9347-7A827F92FD37}">
      <dsp:nvSpPr>
        <dsp:cNvPr id="0" name=""/>
        <dsp:cNvSpPr/>
      </dsp:nvSpPr>
      <dsp:spPr>
        <a:xfrm rot="5385068">
          <a:off x="5072968" y="3122954"/>
          <a:ext cx="183628" cy="2527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5088841" y="3157509"/>
        <a:ext cx="151642" cy="128540"/>
      </dsp:txXfrm>
    </dsp:sp>
    <dsp:sp modelId="{E6193A77-F44F-814F-80A2-FB71742F6240}">
      <dsp:nvSpPr>
        <dsp:cNvPr id="0" name=""/>
        <dsp:cNvSpPr/>
      </dsp:nvSpPr>
      <dsp:spPr>
        <a:xfrm>
          <a:off x="4290776" y="3371741"/>
          <a:ext cx="1751516" cy="5616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Model fitting</a:t>
          </a:r>
        </a:p>
      </dsp:txBody>
      <dsp:txXfrm>
        <a:off x="4307226" y="3388191"/>
        <a:ext cx="1718616" cy="528741"/>
      </dsp:txXfrm>
    </dsp:sp>
    <dsp:sp modelId="{657D1720-244F-3141-95C5-9B4F715C3960}">
      <dsp:nvSpPr>
        <dsp:cNvPr id="0" name=""/>
        <dsp:cNvSpPr/>
      </dsp:nvSpPr>
      <dsp:spPr>
        <a:xfrm rot="5400000">
          <a:off x="5061226" y="3947423"/>
          <a:ext cx="210615" cy="2527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-5400000">
        <a:off x="5090713" y="3968484"/>
        <a:ext cx="151642" cy="147431"/>
      </dsp:txXfrm>
    </dsp:sp>
    <dsp:sp modelId="{3F93B8A6-2160-4344-B50F-A071522A83D6}">
      <dsp:nvSpPr>
        <dsp:cNvPr id="0" name=""/>
        <dsp:cNvSpPr/>
      </dsp:nvSpPr>
      <dsp:spPr>
        <a:xfrm>
          <a:off x="4290776" y="4214203"/>
          <a:ext cx="1751516" cy="5616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Model evaluation</a:t>
          </a:r>
        </a:p>
      </dsp:txBody>
      <dsp:txXfrm>
        <a:off x="4307226" y="4230653"/>
        <a:ext cx="1718616" cy="52874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5B209D-7C9C-3F43-BB66-876E7F0DC882}">
      <dsp:nvSpPr>
        <dsp:cNvPr id="0" name=""/>
        <dsp:cNvSpPr/>
      </dsp:nvSpPr>
      <dsp:spPr>
        <a:xfrm>
          <a:off x="3797347" y="1895"/>
          <a:ext cx="2738374" cy="5616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Original data</a:t>
          </a:r>
        </a:p>
      </dsp:txBody>
      <dsp:txXfrm>
        <a:off x="3813797" y="18345"/>
        <a:ext cx="2705474" cy="528741"/>
      </dsp:txXfrm>
    </dsp:sp>
    <dsp:sp modelId="{4979D8F5-38A4-234A-802C-2A0E046B1273}">
      <dsp:nvSpPr>
        <dsp:cNvPr id="0" name=""/>
        <dsp:cNvSpPr/>
      </dsp:nvSpPr>
      <dsp:spPr>
        <a:xfrm rot="5400000">
          <a:off x="5061226" y="577577"/>
          <a:ext cx="210615" cy="2527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-5400000">
        <a:off x="5090713" y="598638"/>
        <a:ext cx="151642" cy="147431"/>
      </dsp:txXfrm>
    </dsp:sp>
    <dsp:sp modelId="{1F87943C-4FCC-324F-92FB-B61A79A46F78}">
      <dsp:nvSpPr>
        <dsp:cNvPr id="0" name=""/>
        <dsp:cNvSpPr/>
      </dsp:nvSpPr>
      <dsp:spPr>
        <a:xfrm>
          <a:off x="3797347" y="844357"/>
          <a:ext cx="2738374" cy="5616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Cleaned dataset</a:t>
          </a:r>
        </a:p>
      </dsp:txBody>
      <dsp:txXfrm>
        <a:off x="3813797" y="860807"/>
        <a:ext cx="2705474" cy="528741"/>
      </dsp:txXfrm>
    </dsp:sp>
    <dsp:sp modelId="{A45C5502-0D12-4142-8EBC-DBBE8084462E}">
      <dsp:nvSpPr>
        <dsp:cNvPr id="0" name=""/>
        <dsp:cNvSpPr/>
      </dsp:nvSpPr>
      <dsp:spPr>
        <a:xfrm rot="5400000">
          <a:off x="5061226" y="1420039"/>
          <a:ext cx="210615" cy="2527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-5400000">
        <a:off x="5090713" y="1441100"/>
        <a:ext cx="151642" cy="147431"/>
      </dsp:txXfrm>
    </dsp:sp>
    <dsp:sp modelId="{D5592E12-5E63-6444-8A24-B05147CD3CF1}">
      <dsp:nvSpPr>
        <dsp:cNvPr id="0" name=""/>
        <dsp:cNvSpPr/>
      </dsp:nvSpPr>
      <dsp:spPr>
        <a:xfrm>
          <a:off x="3774402" y="1686818"/>
          <a:ext cx="2784263" cy="5616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Data imputation</a:t>
          </a:r>
        </a:p>
      </dsp:txBody>
      <dsp:txXfrm>
        <a:off x="3790852" y="1703268"/>
        <a:ext cx="2751363" cy="528741"/>
      </dsp:txXfrm>
    </dsp:sp>
    <dsp:sp modelId="{5002E23B-A7CF-5A47-9DB6-2347242128FC}">
      <dsp:nvSpPr>
        <dsp:cNvPr id="0" name=""/>
        <dsp:cNvSpPr/>
      </dsp:nvSpPr>
      <dsp:spPr>
        <a:xfrm rot="5400000">
          <a:off x="5061226" y="2262500"/>
          <a:ext cx="210615" cy="2527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-5400000">
        <a:off x="5090713" y="2283561"/>
        <a:ext cx="151642" cy="147431"/>
      </dsp:txXfrm>
    </dsp:sp>
    <dsp:sp modelId="{49968CC8-AC64-0445-9224-27E326F36DBB}">
      <dsp:nvSpPr>
        <dsp:cNvPr id="0" name=""/>
        <dsp:cNvSpPr/>
      </dsp:nvSpPr>
      <dsp:spPr>
        <a:xfrm>
          <a:off x="4290776" y="2529280"/>
          <a:ext cx="1751516" cy="5616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PCA</a:t>
          </a:r>
        </a:p>
      </dsp:txBody>
      <dsp:txXfrm>
        <a:off x="4307226" y="2545730"/>
        <a:ext cx="1718616" cy="528741"/>
      </dsp:txXfrm>
    </dsp:sp>
    <dsp:sp modelId="{48BBB21F-9DBC-3840-9347-7A827F92FD37}">
      <dsp:nvSpPr>
        <dsp:cNvPr id="0" name=""/>
        <dsp:cNvSpPr/>
      </dsp:nvSpPr>
      <dsp:spPr>
        <a:xfrm rot="5400000">
          <a:off x="5061226" y="3104962"/>
          <a:ext cx="210615" cy="2527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-5400000">
        <a:off x="5090713" y="3126023"/>
        <a:ext cx="151642" cy="147431"/>
      </dsp:txXfrm>
    </dsp:sp>
    <dsp:sp modelId="{E6193A77-F44F-814F-80A2-FB71742F6240}">
      <dsp:nvSpPr>
        <dsp:cNvPr id="0" name=""/>
        <dsp:cNvSpPr/>
      </dsp:nvSpPr>
      <dsp:spPr>
        <a:xfrm>
          <a:off x="4290776" y="3371741"/>
          <a:ext cx="1751516" cy="5616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Model fitting</a:t>
          </a:r>
        </a:p>
      </dsp:txBody>
      <dsp:txXfrm>
        <a:off x="4307226" y="3388191"/>
        <a:ext cx="1718616" cy="528741"/>
      </dsp:txXfrm>
    </dsp:sp>
    <dsp:sp modelId="{657D1720-244F-3141-95C5-9B4F715C3960}">
      <dsp:nvSpPr>
        <dsp:cNvPr id="0" name=""/>
        <dsp:cNvSpPr/>
      </dsp:nvSpPr>
      <dsp:spPr>
        <a:xfrm rot="5400000">
          <a:off x="5061226" y="3947423"/>
          <a:ext cx="210615" cy="2527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-5400000">
        <a:off x="5090713" y="3968484"/>
        <a:ext cx="151642" cy="147431"/>
      </dsp:txXfrm>
    </dsp:sp>
    <dsp:sp modelId="{3F93B8A6-2160-4344-B50F-A071522A83D6}">
      <dsp:nvSpPr>
        <dsp:cNvPr id="0" name=""/>
        <dsp:cNvSpPr/>
      </dsp:nvSpPr>
      <dsp:spPr>
        <a:xfrm>
          <a:off x="4290776" y="4214203"/>
          <a:ext cx="1751516" cy="5616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Model evaluation</a:t>
          </a:r>
        </a:p>
      </dsp:txBody>
      <dsp:txXfrm>
        <a:off x="4307226" y="4230653"/>
        <a:ext cx="1718616" cy="52874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5B209D-7C9C-3F43-BB66-876E7F0DC882}">
      <dsp:nvSpPr>
        <dsp:cNvPr id="0" name=""/>
        <dsp:cNvSpPr/>
      </dsp:nvSpPr>
      <dsp:spPr>
        <a:xfrm>
          <a:off x="3797347" y="1895"/>
          <a:ext cx="2738374" cy="5616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Original data</a:t>
          </a:r>
        </a:p>
      </dsp:txBody>
      <dsp:txXfrm>
        <a:off x="3813797" y="18345"/>
        <a:ext cx="2705474" cy="528741"/>
      </dsp:txXfrm>
    </dsp:sp>
    <dsp:sp modelId="{4979D8F5-38A4-234A-802C-2A0E046B1273}">
      <dsp:nvSpPr>
        <dsp:cNvPr id="0" name=""/>
        <dsp:cNvSpPr/>
      </dsp:nvSpPr>
      <dsp:spPr>
        <a:xfrm rot="5400000">
          <a:off x="5061226" y="577577"/>
          <a:ext cx="210615" cy="2527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-5400000">
        <a:off x="5090713" y="598638"/>
        <a:ext cx="151642" cy="147431"/>
      </dsp:txXfrm>
    </dsp:sp>
    <dsp:sp modelId="{1F87943C-4FCC-324F-92FB-B61A79A46F78}">
      <dsp:nvSpPr>
        <dsp:cNvPr id="0" name=""/>
        <dsp:cNvSpPr/>
      </dsp:nvSpPr>
      <dsp:spPr>
        <a:xfrm>
          <a:off x="3797347" y="844357"/>
          <a:ext cx="2738374" cy="5616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Cleaned dataset</a:t>
          </a:r>
        </a:p>
      </dsp:txBody>
      <dsp:txXfrm>
        <a:off x="3813797" y="860807"/>
        <a:ext cx="2705474" cy="528741"/>
      </dsp:txXfrm>
    </dsp:sp>
    <dsp:sp modelId="{A45C5502-0D12-4142-8EBC-DBBE8084462E}">
      <dsp:nvSpPr>
        <dsp:cNvPr id="0" name=""/>
        <dsp:cNvSpPr/>
      </dsp:nvSpPr>
      <dsp:spPr>
        <a:xfrm rot="5400000">
          <a:off x="5061226" y="1420039"/>
          <a:ext cx="210615" cy="2527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-5400000">
        <a:off x="5090713" y="1441100"/>
        <a:ext cx="151642" cy="147431"/>
      </dsp:txXfrm>
    </dsp:sp>
    <dsp:sp modelId="{D5592E12-5E63-6444-8A24-B05147CD3CF1}">
      <dsp:nvSpPr>
        <dsp:cNvPr id="0" name=""/>
        <dsp:cNvSpPr/>
      </dsp:nvSpPr>
      <dsp:spPr>
        <a:xfrm>
          <a:off x="3774402" y="1686818"/>
          <a:ext cx="2784263" cy="5616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Data imputation</a:t>
          </a:r>
        </a:p>
      </dsp:txBody>
      <dsp:txXfrm>
        <a:off x="3790852" y="1703268"/>
        <a:ext cx="2751363" cy="528741"/>
      </dsp:txXfrm>
    </dsp:sp>
    <dsp:sp modelId="{5002E23B-A7CF-5A47-9DB6-2347242128FC}">
      <dsp:nvSpPr>
        <dsp:cNvPr id="0" name=""/>
        <dsp:cNvSpPr/>
      </dsp:nvSpPr>
      <dsp:spPr>
        <a:xfrm rot="5400000">
          <a:off x="5061226" y="2262500"/>
          <a:ext cx="210615" cy="2527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-5400000">
        <a:off x="5090713" y="2283561"/>
        <a:ext cx="151642" cy="147431"/>
      </dsp:txXfrm>
    </dsp:sp>
    <dsp:sp modelId="{49968CC8-AC64-0445-9224-27E326F36DBB}">
      <dsp:nvSpPr>
        <dsp:cNvPr id="0" name=""/>
        <dsp:cNvSpPr/>
      </dsp:nvSpPr>
      <dsp:spPr>
        <a:xfrm>
          <a:off x="4290776" y="2529280"/>
          <a:ext cx="1751516" cy="5616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PCA</a:t>
          </a:r>
        </a:p>
      </dsp:txBody>
      <dsp:txXfrm>
        <a:off x="4307226" y="2545730"/>
        <a:ext cx="1718616" cy="528741"/>
      </dsp:txXfrm>
    </dsp:sp>
    <dsp:sp modelId="{48BBB21F-9DBC-3840-9347-7A827F92FD37}">
      <dsp:nvSpPr>
        <dsp:cNvPr id="0" name=""/>
        <dsp:cNvSpPr/>
      </dsp:nvSpPr>
      <dsp:spPr>
        <a:xfrm rot="5400000">
          <a:off x="5061226" y="3104962"/>
          <a:ext cx="210615" cy="2527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-5400000">
        <a:off x="5090713" y="3126023"/>
        <a:ext cx="151642" cy="147431"/>
      </dsp:txXfrm>
    </dsp:sp>
    <dsp:sp modelId="{E6193A77-F44F-814F-80A2-FB71742F6240}">
      <dsp:nvSpPr>
        <dsp:cNvPr id="0" name=""/>
        <dsp:cNvSpPr/>
      </dsp:nvSpPr>
      <dsp:spPr>
        <a:xfrm>
          <a:off x="4290776" y="3371741"/>
          <a:ext cx="1751516" cy="5616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Model fitting</a:t>
          </a:r>
        </a:p>
      </dsp:txBody>
      <dsp:txXfrm>
        <a:off x="4307226" y="3388191"/>
        <a:ext cx="1718616" cy="528741"/>
      </dsp:txXfrm>
    </dsp:sp>
    <dsp:sp modelId="{657D1720-244F-3141-95C5-9B4F715C3960}">
      <dsp:nvSpPr>
        <dsp:cNvPr id="0" name=""/>
        <dsp:cNvSpPr/>
      </dsp:nvSpPr>
      <dsp:spPr>
        <a:xfrm rot="5400000">
          <a:off x="5061226" y="3947423"/>
          <a:ext cx="210615" cy="2527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-5400000">
        <a:off x="5090713" y="3968484"/>
        <a:ext cx="151642" cy="147431"/>
      </dsp:txXfrm>
    </dsp:sp>
    <dsp:sp modelId="{3F93B8A6-2160-4344-B50F-A071522A83D6}">
      <dsp:nvSpPr>
        <dsp:cNvPr id="0" name=""/>
        <dsp:cNvSpPr/>
      </dsp:nvSpPr>
      <dsp:spPr>
        <a:xfrm>
          <a:off x="4290776" y="4214203"/>
          <a:ext cx="1751516" cy="5616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Model evaluation</a:t>
          </a:r>
        </a:p>
      </dsp:txBody>
      <dsp:txXfrm>
        <a:off x="4307226" y="4230653"/>
        <a:ext cx="1718616" cy="5287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3T16:25:04.2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4T16:58:34.966"/>
    </inkml:context>
    <inkml:brush xml:id="br0">
      <inkml:brushProperty name="width" value="0.035" units="cm"/>
      <inkml:brushProperty name="height" value="0.035" units="cm"/>
      <inkml:brushProperty name="ignorePressure" value="1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87AD69-67E3-5A47-85ED-831F9738FC53}" type="datetimeFigureOut">
              <a:rPr lang="en-GB" smtClean="0"/>
              <a:t>14/03/2024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48BF65-1D57-034E-9A28-14A0671A7F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1698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48BF65-1D57-034E-9A28-14A0671A7F3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7462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48BF65-1D57-034E-9A28-14A0671A7F3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732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48BF65-1D57-034E-9A28-14A0671A7F3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384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Do we need this slide, as in slide 5 we mention NA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48BF65-1D57-034E-9A28-14A0671A7F3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807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48BF65-1D57-034E-9A28-14A0671A7F3A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0732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48BF65-1D57-034E-9A28-14A0671A7F3A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3434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25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052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65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70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065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04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635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77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996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754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61BEF0D-F0BB-DE4B-95CE-6DB70DBA9567}" type="datetimeFigureOut">
              <a:rPr lang="en-US" smtClean="0"/>
              <a:pPr/>
              <a:t>3/14/24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383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352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customXml" Target="../ink/ink2.xml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FEC6E-B562-F1BA-1034-6FF0F02B5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Credit Scoring &amp; Predicting Default Probability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566815-7397-2FB5-E3EC-8AB5DA029D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4794" y="4364267"/>
            <a:ext cx="5582412" cy="12398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/>
              <a:t>Liangxiao Li, Troy Campbell, Asiyah Sharif, Jemma Moseley, </a:t>
            </a:r>
            <a:r>
              <a:rPr lang="en-US" sz="2400" err="1"/>
              <a:t>Binghan</a:t>
            </a:r>
            <a:r>
              <a:rPr lang="en-US" sz="2400"/>
              <a:t> Shang</a:t>
            </a:r>
          </a:p>
        </p:txBody>
      </p:sp>
    </p:spTree>
    <p:extLst>
      <p:ext uri="{BB962C8B-B14F-4D97-AF65-F5344CB8AC3E}">
        <p14:creationId xmlns:p14="http://schemas.microsoft.com/office/powerpoint/2010/main" val="4226707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C1637475-7285-6692-2715-BE8FBF4B12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2" b="-1720"/>
          <a:stretch/>
        </p:blipFill>
        <p:spPr>
          <a:xfrm>
            <a:off x="419829" y="1055679"/>
            <a:ext cx="5494831" cy="475481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6F97B9-23C6-4EF1-AED7-D5E3C26A6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096000" y="1142999"/>
            <a:ext cx="0" cy="45720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7F74C778-2829-6C69-4C77-E85CBA0A7A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" t="-1" r="7" b="-998"/>
          <a:stretch/>
        </p:blipFill>
        <p:spPr>
          <a:xfrm>
            <a:off x="6157125" y="1400536"/>
            <a:ext cx="6077873" cy="414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574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AD9B0-0DD6-DEFE-AA3F-BA9908529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83" y="525404"/>
            <a:ext cx="5928637" cy="817811"/>
          </a:xfrm>
        </p:spPr>
        <p:txBody>
          <a:bodyPr>
            <a:normAutofit/>
          </a:bodyPr>
          <a:lstStyle/>
          <a:p>
            <a:r>
              <a:rPr lang="en-GB"/>
              <a:t>CLEANED DATASET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0C969A-0DF4-4AA9-93B9-0E1DEE8B6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-2"/>
            <a:ext cx="4657344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18A2F7-0650-4C53-B94E-7F8BB42D0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6220" y="315301"/>
            <a:ext cx="4014216" cy="5623561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536D67-12C2-4065-B541-428BEBB26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0812" y="479893"/>
            <a:ext cx="3685032" cy="52943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934637-AAB1-9E3C-69B3-A50E14F087C8}"/>
              </a:ext>
            </a:extLst>
          </p:cNvPr>
          <p:cNvSpPr/>
          <p:nvPr/>
        </p:nvSpPr>
        <p:spPr>
          <a:xfrm>
            <a:off x="1621689" y="1750684"/>
            <a:ext cx="4657344" cy="228632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u="sng"/>
              <a:t>MODIFIED BOXPLOTS</a:t>
            </a:r>
          </a:p>
          <a:p>
            <a:pPr algn="ctr"/>
            <a:endParaRPr lang="en-GB" u="sng"/>
          </a:p>
          <a:p>
            <a:pPr algn="ctr"/>
            <a:r>
              <a:rPr lang="en-GB"/>
              <a:t>No Extreme Outliers </a:t>
            </a:r>
          </a:p>
          <a:p>
            <a:pPr algn="ctr"/>
            <a:endParaRPr lang="en-GB" u="sng"/>
          </a:p>
          <a:p>
            <a:pPr algn="ctr"/>
            <a:r>
              <a:rPr lang="en-GB" u="sng"/>
              <a:t>MODIFIED CORRELATION</a:t>
            </a:r>
          </a:p>
          <a:p>
            <a:pPr algn="ctr"/>
            <a:endParaRPr lang="en-GB" u="sng"/>
          </a:p>
          <a:p>
            <a:pPr algn="ctr"/>
            <a:r>
              <a:rPr lang="en-GB"/>
              <a:t>All variables have little to no correlation.  </a:t>
            </a:r>
          </a:p>
        </p:txBody>
      </p:sp>
      <p:pic>
        <p:nvPicPr>
          <p:cNvPr id="20" name="Content Placeholder 3" descr="A group of graphs with numbers&#10;&#10;Description automatically generated with medium confidence">
            <a:extLst>
              <a:ext uri="{FF2B5EF4-FFF2-40B4-BE49-F238E27FC236}">
                <a16:creationId xmlns:a16="http://schemas.microsoft.com/office/drawing/2014/main" id="{B45BB2C2-E5CD-5A44-CCE3-3B6609B919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22" t="2286" r="927" b="-2955"/>
          <a:stretch/>
        </p:blipFill>
        <p:spPr>
          <a:xfrm>
            <a:off x="8020811" y="445169"/>
            <a:ext cx="3652851" cy="2482254"/>
          </a:xfrm>
          <a:prstGeom prst="rect">
            <a:avLst/>
          </a:prstGeom>
        </p:spPr>
      </p:pic>
      <p:pic>
        <p:nvPicPr>
          <p:cNvPr id="22" name="Content Placeholder 6" descr="A screenshot of a graph&#10;&#10;Description automatically generated">
            <a:extLst>
              <a:ext uri="{FF2B5EF4-FFF2-40B4-BE49-F238E27FC236}">
                <a16:creationId xmlns:a16="http://schemas.microsoft.com/office/drawing/2014/main" id="{92F24CE0-FF5E-8782-79FE-0B0E6C4544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7" t="677" r="-1815" b="154"/>
          <a:stretch/>
        </p:blipFill>
        <p:spPr>
          <a:xfrm>
            <a:off x="8241176" y="2812647"/>
            <a:ext cx="3344824" cy="282174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C71EBF2-4560-F791-C8C7-4657BEA1A4B5}"/>
              </a:ext>
            </a:extLst>
          </p:cNvPr>
          <p:cNvSpPr/>
          <p:nvPr/>
        </p:nvSpPr>
        <p:spPr>
          <a:xfrm>
            <a:off x="713656" y="4377533"/>
            <a:ext cx="6499436" cy="175436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3A44721F-AE1B-50E3-0E8B-9476753133ED}"/>
              </a:ext>
            </a:extLst>
          </p:cNvPr>
          <p:cNvSpPr txBox="1">
            <a:spLocks/>
          </p:cNvSpPr>
          <p:nvPr/>
        </p:nvSpPr>
        <p:spPr>
          <a:xfrm>
            <a:off x="917663" y="4554556"/>
            <a:ext cx="6159796" cy="158609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>
                <a:solidFill>
                  <a:schemeClr val="tx1"/>
                </a:solidFill>
              </a:rPr>
              <a:t>When cleaning the dataset, we had to </a:t>
            </a:r>
            <a:r>
              <a:rPr lang="en-US" sz="1800">
                <a:solidFill>
                  <a:schemeClr val="tx1"/>
                </a:solidFill>
              </a:rPr>
              <a:t>balance the removal of outliers while preserving a sufficient dataset for the analysis. </a:t>
            </a:r>
          </a:p>
          <a:p>
            <a:r>
              <a:rPr lang="en-US" sz="1800">
                <a:solidFill>
                  <a:schemeClr val="tx1"/>
                </a:solidFill>
              </a:rPr>
              <a:t>This final dataset has retained 86.1% of the original, we deemed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this a reasonable amount and moved to the next step. </a:t>
            </a:r>
            <a:endParaRPr lang="en-GB" sz="1800">
              <a:solidFill>
                <a:schemeClr val="tx1"/>
              </a:solidFill>
            </a:endParaRPr>
          </a:p>
          <a:p>
            <a:pPr algn="ctr"/>
            <a:endParaRPr lang="en-US"/>
          </a:p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858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96380-2B1D-FC8D-5AD9-1F97FC4C8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24612"/>
            <a:ext cx="7729728" cy="1188720"/>
          </a:xfrm>
        </p:spPr>
        <p:txBody>
          <a:bodyPr/>
          <a:lstStyle/>
          <a:p>
            <a:r>
              <a:rPr lang="en-US"/>
              <a:t>The pipeline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268A693-7E4B-5305-1B66-63F2A539E2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2817245"/>
              </p:ext>
            </p:extLst>
          </p:nvPr>
        </p:nvGraphicFramePr>
        <p:xfrm>
          <a:off x="1115218" y="1755648"/>
          <a:ext cx="10333069" cy="4777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76E9F1B7-2C0C-A3D8-0459-1455EE8E8C95}"/>
              </a:ext>
            </a:extLst>
          </p:cNvPr>
          <p:cNvSpPr/>
          <p:nvPr/>
        </p:nvSpPr>
        <p:spPr>
          <a:xfrm>
            <a:off x="4815407" y="3331923"/>
            <a:ext cx="2925678" cy="764088"/>
          </a:xfrm>
          <a:prstGeom prst="rect">
            <a:avLst/>
          </a:prstGeom>
          <a:noFill/>
          <a:ln w="444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353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E0E3-2A3E-8E56-4AD7-F969D4A3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613"/>
            <a:ext cx="7729728" cy="1188720"/>
          </a:xfrm>
        </p:spPr>
        <p:txBody>
          <a:bodyPr/>
          <a:lstStyle/>
          <a:p>
            <a:r>
              <a:rPr lang="en-US"/>
              <a:t>Imputation – Overview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70FFA2-DBFE-0657-BA86-F26D62A08E38}"/>
              </a:ext>
            </a:extLst>
          </p:cNvPr>
          <p:cNvSpPr/>
          <p:nvPr/>
        </p:nvSpPr>
        <p:spPr>
          <a:xfrm>
            <a:off x="486887" y="1992086"/>
            <a:ext cx="11008427" cy="45502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DFDADA-9F56-ACA4-F60C-901DAB3B3AB2}"/>
              </a:ext>
            </a:extLst>
          </p:cNvPr>
          <p:cNvSpPr txBox="1"/>
          <p:nvPr/>
        </p:nvSpPr>
        <p:spPr>
          <a:xfrm>
            <a:off x="7957457" y="3386079"/>
            <a:ext cx="31350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>
                <a:solidFill>
                  <a:srgbClr val="FF0000"/>
                </a:solidFill>
              </a:rPr>
              <a:t>SD: </a:t>
            </a:r>
            <a:r>
              <a:rPr lang="en-US" sz="3600" b="1">
                <a:solidFill>
                  <a:srgbClr val="FF0000"/>
                </a:solidFill>
              </a:rPr>
              <a:t>0</a:t>
            </a:r>
            <a:endParaRPr lang="en-GB" sz="3600" b="1">
              <a:solidFill>
                <a:srgbClr val="FF0000"/>
              </a:solidFill>
            </a:endParaRPr>
          </a:p>
          <a:p>
            <a:pPr algn="ctr"/>
            <a:r>
              <a:rPr lang="en-GB" sz="3600" b="1" err="1">
                <a:solidFill>
                  <a:srgbClr val="FF0000"/>
                </a:solidFill>
              </a:rPr>
              <a:t>MI:29731</a:t>
            </a:r>
            <a:endParaRPr lang="en-GB" sz="3600" b="1">
              <a:solidFill>
                <a:srgbClr val="FF0000"/>
              </a:solidFill>
            </a:endParaRPr>
          </a:p>
          <a:p>
            <a:pPr algn="ctr"/>
            <a:r>
              <a:rPr lang="en-GB" sz="3600" b="1" err="1">
                <a:solidFill>
                  <a:srgbClr val="FF0000"/>
                </a:solidFill>
              </a:rPr>
              <a:t>NOD:3924</a:t>
            </a:r>
            <a:endParaRPr lang="en-GB" sz="3600" b="1">
              <a:solidFill>
                <a:srgbClr val="FF0000"/>
              </a:solidFill>
            </a:endParaRPr>
          </a:p>
        </p:txBody>
      </p:sp>
      <p:graphicFrame>
        <p:nvGraphicFramePr>
          <p:cNvPr id="6" name="Content Placeholder 8">
            <a:extLst>
              <a:ext uri="{FF2B5EF4-FFF2-40B4-BE49-F238E27FC236}">
                <a16:creationId xmlns:a16="http://schemas.microsoft.com/office/drawing/2014/main" id="{5B57789E-F235-A9C9-E568-F09B591EBF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9323912"/>
              </p:ext>
            </p:extLst>
          </p:nvPr>
        </p:nvGraphicFramePr>
        <p:xfrm>
          <a:off x="982960" y="2334683"/>
          <a:ext cx="6621514" cy="3748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0757">
                  <a:extLst>
                    <a:ext uri="{9D8B030D-6E8A-4147-A177-3AD203B41FA5}">
                      <a16:colId xmlns:a16="http://schemas.microsoft.com/office/drawing/2014/main" val="2710756654"/>
                    </a:ext>
                  </a:extLst>
                </a:gridCol>
                <a:gridCol w="3310757">
                  <a:extLst>
                    <a:ext uri="{9D8B030D-6E8A-4147-A177-3AD203B41FA5}">
                      <a16:colId xmlns:a16="http://schemas.microsoft.com/office/drawing/2014/main" val="2411528000"/>
                    </a:ext>
                  </a:extLst>
                </a:gridCol>
              </a:tblGrid>
              <a:tr h="703605"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Variable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Number of NA’s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728236"/>
                  </a:ext>
                </a:extLst>
              </a:tr>
              <a:tr h="1101147"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SeriousDlqin2yrs</a:t>
                      </a:r>
                    </a:p>
                    <a:p>
                      <a:pPr algn="ctr"/>
                      <a:r>
                        <a:rPr lang="en-GB" sz="2400"/>
                        <a:t>(0/1)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093103"/>
                  </a:ext>
                </a:extLst>
              </a:tr>
              <a:tr h="842994">
                <a:tc>
                  <a:txBody>
                    <a:bodyPr/>
                    <a:lstStyle/>
                    <a:p>
                      <a:pPr algn="ctr"/>
                      <a:r>
                        <a:rPr lang="en-GB" sz="2400" err="1"/>
                        <a:t>MonthlyIncome</a:t>
                      </a:r>
                      <a:endParaRPr lang="en-GB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29731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917624"/>
                  </a:ext>
                </a:extLst>
              </a:tr>
              <a:tr h="1101147">
                <a:tc>
                  <a:txBody>
                    <a:bodyPr/>
                    <a:lstStyle/>
                    <a:p>
                      <a:pPr algn="ctr"/>
                      <a:r>
                        <a:rPr lang="en-GB" sz="2400" err="1"/>
                        <a:t>NumberOfDependents</a:t>
                      </a:r>
                      <a:endParaRPr lang="en-GB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3924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0179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22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E0E3-2A3E-8E56-4AD7-F969D4A3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56976"/>
            <a:ext cx="7729728" cy="1036320"/>
          </a:xfrm>
        </p:spPr>
        <p:txBody>
          <a:bodyPr/>
          <a:lstStyle/>
          <a:p>
            <a:r>
              <a:rPr lang="en-US"/>
              <a:t>Imputation – Pipeline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70FFA2-DBFE-0657-BA86-F26D62A08E38}"/>
              </a:ext>
            </a:extLst>
          </p:cNvPr>
          <p:cNvSpPr/>
          <p:nvPr/>
        </p:nvSpPr>
        <p:spPr>
          <a:xfrm>
            <a:off x="486887" y="1653640"/>
            <a:ext cx="11305309" cy="48926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DFDADA-9F56-ACA4-F60C-901DAB3B3AB2}"/>
              </a:ext>
            </a:extLst>
          </p:cNvPr>
          <p:cNvSpPr txBox="1"/>
          <p:nvPr/>
        </p:nvSpPr>
        <p:spPr>
          <a:xfrm>
            <a:off x="8940994" y="3222793"/>
            <a:ext cx="25054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>
                <a:solidFill>
                  <a:srgbClr val="FF0000"/>
                </a:solidFill>
              </a:rPr>
              <a:t>SD: Target</a:t>
            </a:r>
          </a:p>
          <a:p>
            <a:pPr algn="ctr"/>
            <a:r>
              <a:rPr lang="en-GB" sz="3600" b="1" err="1">
                <a:solidFill>
                  <a:srgbClr val="FF0000"/>
                </a:solidFill>
              </a:rPr>
              <a:t>MI:29731</a:t>
            </a:r>
            <a:endParaRPr lang="en-GB" sz="3600" b="1">
              <a:solidFill>
                <a:srgbClr val="FF0000"/>
              </a:solidFill>
            </a:endParaRPr>
          </a:p>
          <a:p>
            <a:pPr algn="ctr"/>
            <a:r>
              <a:rPr lang="en-GB" sz="3600" b="1" err="1">
                <a:solidFill>
                  <a:srgbClr val="FF0000"/>
                </a:solidFill>
              </a:rPr>
              <a:t>NOD:3924</a:t>
            </a:r>
            <a:endParaRPr lang="en-GB" sz="3600" b="1">
              <a:solidFill>
                <a:srgbClr val="FF0000"/>
              </a:solidFill>
            </a:endParaRPr>
          </a:p>
        </p:txBody>
      </p:sp>
      <p:pic>
        <p:nvPicPr>
          <p:cNvPr id="6" name="Content Placeholder 6" descr="A diagram of a data&#10;&#10;Description automatically generated">
            <a:extLst>
              <a:ext uri="{FF2B5EF4-FFF2-40B4-BE49-F238E27FC236}">
                <a16:creationId xmlns:a16="http://schemas.microsoft.com/office/drawing/2014/main" id="{14C6F0C4-CC19-5D4A-CF5C-DB1544A1E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52" y="1847568"/>
            <a:ext cx="7763549" cy="450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361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D8186-2BE9-A711-E9E2-F6B318945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83339"/>
            <a:ext cx="7729728" cy="949518"/>
          </a:xfrm>
        </p:spPr>
        <p:txBody>
          <a:bodyPr>
            <a:normAutofit/>
          </a:bodyPr>
          <a:lstStyle/>
          <a:p>
            <a:r>
              <a:rPr lang="en-US" b="1"/>
              <a:t>Imputation </a:t>
            </a:r>
            <a:r>
              <a:rPr lang="en-US" sz="3100" b="1"/>
              <a:t>– </a:t>
            </a:r>
            <a:r>
              <a:rPr lang="en-US" b="1"/>
              <a:t>Result</a:t>
            </a:r>
            <a:endParaRPr lang="en-GB" b="1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3DF4515E-A366-5339-17DA-3C2340F72D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665065"/>
              </p:ext>
            </p:extLst>
          </p:nvPr>
        </p:nvGraphicFramePr>
        <p:xfrm>
          <a:off x="1206215" y="2055280"/>
          <a:ext cx="9789731" cy="29334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533">
                  <a:extLst>
                    <a:ext uri="{9D8B030D-6E8A-4147-A177-3AD203B41FA5}">
                      <a16:colId xmlns:a16="http://schemas.microsoft.com/office/drawing/2014/main" val="3813784871"/>
                    </a:ext>
                  </a:extLst>
                </a:gridCol>
                <a:gridCol w="1398533">
                  <a:extLst>
                    <a:ext uri="{9D8B030D-6E8A-4147-A177-3AD203B41FA5}">
                      <a16:colId xmlns:a16="http://schemas.microsoft.com/office/drawing/2014/main" val="1402484530"/>
                    </a:ext>
                  </a:extLst>
                </a:gridCol>
                <a:gridCol w="1398533">
                  <a:extLst>
                    <a:ext uri="{9D8B030D-6E8A-4147-A177-3AD203B41FA5}">
                      <a16:colId xmlns:a16="http://schemas.microsoft.com/office/drawing/2014/main" val="2710756654"/>
                    </a:ext>
                  </a:extLst>
                </a:gridCol>
                <a:gridCol w="1398533">
                  <a:extLst>
                    <a:ext uri="{9D8B030D-6E8A-4147-A177-3AD203B41FA5}">
                      <a16:colId xmlns:a16="http://schemas.microsoft.com/office/drawing/2014/main" val="2411528000"/>
                    </a:ext>
                  </a:extLst>
                </a:gridCol>
                <a:gridCol w="1398533">
                  <a:extLst>
                    <a:ext uri="{9D8B030D-6E8A-4147-A177-3AD203B41FA5}">
                      <a16:colId xmlns:a16="http://schemas.microsoft.com/office/drawing/2014/main" val="1656157494"/>
                    </a:ext>
                  </a:extLst>
                </a:gridCol>
                <a:gridCol w="1398533">
                  <a:extLst>
                    <a:ext uri="{9D8B030D-6E8A-4147-A177-3AD203B41FA5}">
                      <a16:colId xmlns:a16="http://schemas.microsoft.com/office/drawing/2014/main" val="961520562"/>
                    </a:ext>
                  </a:extLst>
                </a:gridCol>
                <a:gridCol w="1398533">
                  <a:extLst>
                    <a:ext uri="{9D8B030D-6E8A-4147-A177-3AD203B41FA5}">
                      <a16:colId xmlns:a16="http://schemas.microsoft.com/office/drawing/2014/main" val="3661121518"/>
                    </a:ext>
                  </a:extLst>
                </a:gridCol>
              </a:tblGrid>
              <a:tr h="490020">
                <a:tc rowSpan="2">
                  <a:txBody>
                    <a:bodyPr/>
                    <a:lstStyle/>
                    <a:p>
                      <a:pPr algn="ctr"/>
                      <a:endParaRPr lang="en-GB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chemeClr val="tx1"/>
                          </a:solidFill>
                        </a:rPr>
                        <a:t>Imputed NOD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chemeClr val="tx1"/>
                          </a:solidFill>
                        </a:rPr>
                        <a:t>Imputed MI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176002"/>
                  </a:ext>
                </a:extLst>
              </a:tr>
              <a:tr h="49002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MSE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MAE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R</a:t>
                      </a:r>
                      <a:r>
                        <a:rPr lang="en-GB" b="1" baseline="30000"/>
                        <a:t>2</a:t>
                      </a:r>
                      <a:endParaRPr lang="en-GB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MSE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MAE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R</a:t>
                      </a:r>
                      <a:r>
                        <a:rPr lang="en-GB" b="1" baseline="30000"/>
                        <a:t>2</a:t>
                      </a:r>
                      <a:endParaRPr lang="en-GB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728236"/>
                  </a:ext>
                </a:extLst>
              </a:tr>
              <a:tr h="490020"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Mean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1.35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0.94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0.52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0.53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620364"/>
                  </a:ext>
                </a:extLst>
              </a:tr>
              <a:tr h="490020"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Median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2.14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0.89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-0.58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0.52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0.53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-0.01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093103"/>
                  </a:ext>
                </a:extLst>
              </a:tr>
              <a:tr h="490020">
                <a:tc>
                  <a:txBody>
                    <a:bodyPr/>
                    <a:lstStyle/>
                    <a:p>
                      <a:pPr algn="ctr"/>
                      <a:r>
                        <a:rPr lang="en-GB" b="1" err="1">
                          <a:solidFill>
                            <a:schemeClr val="tx1"/>
                          </a:solidFill>
                        </a:rPr>
                        <a:t>GBDT</a:t>
                      </a:r>
                      <a:endParaRPr lang="en-GB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1.15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0.831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917624"/>
                  </a:ext>
                </a:extLst>
              </a:tr>
              <a:tr h="483307">
                <a:tc>
                  <a:txBody>
                    <a:bodyPr/>
                    <a:lstStyle/>
                    <a:p>
                      <a:pPr algn="ctr"/>
                      <a:r>
                        <a:rPr lang="en-GB" b="1" err="1">
                          <a:solidFill>
                            <a:schemeClr val="tx1"/>
                          </a:solidFill>
                        </a:rPr>
                        <a:t>XGB</a:t>
                      </a:r>
                      <a:endParaRPr lang="en-GB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1.14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0.83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0.161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01792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E5E4163-16D7-D41C-9271-A101CCF2B711}"/>
              </a:ext>
            </a:extLst>
          </p:cNvPr>
          <p:cNvSpPr txBox="1"/>
          <p:nvPr/>
        </p:nvSpPr>
        <p:spPr>
          <a:xfrm>
            <a:off x="3492830" y="5179387"/>
            <a:ext cx="520633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err="1"/>
              <a:t>eXtreme</a:t>
            </a:r>
            <a:r>
              <a:rPr lang="en-GB" sz="2800"/>
              <a:t> Gradient Boosting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282750-D568-0765-7FE8-101AF14734C6}"/>
              </a:ext>
            </a:extLst>
          </p:cNvPr>
          <p:cNvSpPr txBox="1"/>
          <p:nvPr/>
        </p:nvSpPr>
        <p:spPr>
          <a:xfrm>
            <a:off x="2649985" y="5893308"/>
            <a:ext cx="689202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600" err="1"/>
              <a:t>XGB</a:t>
            </a:r>
            <a:r>
              <a:rPr lang="en-GB" sz="3600"/>
              <a:t>: Industry level ML Algorithm</a:t>
            </a:r>
          </a:p>
        </p:txBody>
      </p:sp>
    </p:spTree>
    <p:extLst>
      <p:ext uri="{BB962C8B-B14F-4D97-AF65-F5344CB8AC3E}">
        <p14:creationId xmlns:p14="http://schemas.microsoft.com/office/powerpoint/2010/main" val="746161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E0E3-2A3E-8E56-4AD7-F969D4A3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2936"/>
            <a:ext cx="7729728" cy="1188720"/>
          </a:xfrm>
        </p:spPr>
        <p:txBody>
          <a:bodyPr/>
          <a:lstStyle/>
          <a:p>
            <a:r>
              <a:rPr lang="en-US"/>
              <a:t>Imputation – </a:t>
            </a:r>
            <a:r>
              <a:rPr lang="en-US" err="1"/>
              <a:t>XGB</a:t>
            </a:r>
            <a:r>
              <a:rPr lang="en-US"/>
              <a:t>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70FFA2-DBFE-0657-BA86-F26D62A08E38}"/>
              </a:ext>
            </a:extLst>
          </p:cNvPr>
          <p:cNvSpPr/>
          <p:nvPr/>
        </p:nvSpPr>
        <p:spPr>
          <a:xfrm>
            <a:off x="486887" y="1816926"/>
            <a:ext cx="11305309" cy="48926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diagram of a tree&#10;&#10;Description automatically generated">
            <a:extLst>
              <a:ext uri="{FF2B5EF4-FFF2-40B4-BE49-F238E27FC236}">
                <a16:creationId xmlns:a16="http://schemas.microsoft.com/office/drawing/2014/main" id="{01EE957E-81BC-6118-9980-778A3D172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981" y="2367153"/>
            <a:ext cx="8390037" cy="396723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BD004BB-9A43-415B-505B-625AE89F1835}"/>
              </a:ext>
            </a:extLst>
          </p:cNvPr>
          <p:cNvSpPr/>
          <p:nvPr/>
        </p:nvSpPr>
        <p:spPr>
          <a:xfrm>
            <a:off x="1900981" y="3599926"/>
            <a:ext cx="556469" cy="593581"/>
          </a:xfrm>
          <a:prstGeom prst="ellipse">
            <a:avLst/>
          </a:prstGeom>
          <a:ln w="603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7A3323-9E58-11BA-B1E4-B89978F2ED63}"/>
              </a:ext>
            </a:extLst>
          </p:cNvPr>
          <p:cNvSpPr/>
          <p:nvPr/>
        </p:nvSpPr>
        <p:spPr>
          <a:xfrm>
            <a:off x="7654203" y="3503656"/>
            <a:ext cx="556469" cy="593581"/>
          </a:xfrm>
          <a:prstGeom prst="ellipse">
            <a:avLst/>
          </a:prstGeom>
          <a:ln w="603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9E2B267-ACED-AD5F-5E8C-DBC7083F6703}"/>
              </a:ext>
            </a:extLst>
          </p:cNvPr>
          <p:cNvSpPr/>
          <p:nvPr/>
        </p:nvSpPr>
        <p:spPr>
          <a:xfrm>
            <a:off x="4683209" y="2389958"/>
            <a:ext cx="556469" cy="593581"/>
          </a:xfrm>
          <a:prstGeom prst="ellipse">
            <a:avLst/>
          </a:prstGeom>
          <a:ln w="603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020E30-DC7F-970F-176B-3F0A72000430}"/>
              </a:ext>
            </a:extLst>
          </p:cNvPr>
          <p:cNvSpPr/>
          <p:nvPr/>
        </p:nvSpPr>
        <p:spPr>
          <a:xfrm>
            <a:off x="4683210" y="3599926"/>
            <a:ext cx="556469" cy="593581"/>
          </a:xfrm>
          <a:prstGeom prst="ellipse">
            <a:avLst/>
          </a:prstGeom>
          <a:ln w="603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25FFC66-F7DD-46EE-B8D2-3176B828F27F}"/>
              </a:ext>
            </a:extLst>
          </p:cNvPr>
          <p:cNvSpPr/>
          <p:nvPr/>
        </p:nvSpPr>
        <p:spPr>
          <a:xfrm>
            <a:off x="2421082" y="4967157"/>
            <a:ext cx="556469" cy="593581"/>
          </a:xfrm>
          <a:prstGeom prst="ellipse">
            <a:avLst/>
          </a:prstGeom>
          <a:ln w="603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D9E3A8-7E18-549D-4B03-062869D8D805}"/>
              </a:ext>
            </a:extLst>
          </p:cNvPr>
          <p:cNvSpPr/>
          <p:nvPr/>
        </p:nvSpPr>
        <p:spPr>
          <a:xfrm>
            <a:off x="6095999" y="4967157"/>
            <a:ext cx="556469" cy="593581"/>
          </a:xfrm>
          <a:prstGeom prst="ellipse">
            <a:avLst/>
          </a:prstGeom>
          <a:ln w="603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1396C0-03B2-B7D5-6A70-C8737EB17596}"/>
              </a:ext>
            </a:extLst>
          </p:cNvPr>
          <p:cNvSpPr txBox="1"/>
          <p:nvPr/>
        </p:nvSpPr>
        <p:spPr>
          <a:xfrm>
            <a:off x="510127" y="1813276"/>
            <a:ext cx="3894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>
                <a:solidFill>
                  <a:srgbClr val="FF0000"/>
                </a:solidFill>
              </a:rPr>
              <a:t>Proof omitted!</a:t>
            </a:r>
          </a:p>
        </p:txBody>
      </p:sp>
    </p:spTree>
    <p:extLst>
      <p:ext uri="{BB962C8B-B14F-4D97-AF65-F5344CB8AC3E}">
        <p14:creationId xmlns:p14="http://schemas.microsoft.com/office/powerpoint/2010/main" val="2689838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E0E3-2A3E-8E56-4AD7-F969D4A3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894" y="404700"/>
            <a:ext cx="10910212" cy="1188720"/>
          </a:xfrm>
        </p:spPr>
        <p:txBody>
          <a:bodyPr/>
          <a:lstStyle/>
          <a:p>
            <a:r>
              <a:rPr lang="en-US"/>
              <a:t>Imputation – Gradient Descent/Newton’s 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770FFA2-DBFE-0657-BA86-F26D62A08E38}"/>
                  </a:ext>
                </a:extLst>
              </p:cNvPr>
              <p:cNvSpPr/>
              <p:nvPr/>
            </p:nvSpPr>
            <p:spPr>
              <a:xfrm>
                <a:off x="486887" y="1816926"/>
                <a:ext cx="11305309" cy="48926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770FFA2-DBFE-0657-BA86-F26D62A08E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87" y="1816926"/>
                <a:ext cx="11305309" cy="48926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white text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1D5001A7-2567-8876-039B-E84905A99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481" y="1876303"/>
            <a:ext cx="8739038" cy="2551640"/>
          </a:xfrm>
          <a:prstGeom prst="rect">
            <a:avLst/>
          </a:prstGeom>
        </p:spPr>
      </p:pic>
      <p:pic>
        <p:nvPicPr>
          <p:cNvPr id="11" name="Picture 10" descr="A diagram of a graph&#10;&#10;Description automatically generated">
            <a:extLst>
              <a:ext uri="{FF2B5EF4-FFF2-40B4-BE49-F238E27FC236}">
                <a16:creationId xmlns:a16="http://schemas.microsoft.com/office/drawing/2014/main" id="{8137F527-D5F4-6379-09AD-F88B49D0E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6896" y="4292539"/>
            <a:ext cx="7332426" cy="2269305"/>
          </a:xfrm>
          <a:prstGeom prst="rect">
            <a:avLst/>
          </a:prstGeom>
        </p:spPr>
      </p:pic>
      <p:pic>
        <p:nvPicPr>
          <p:cNvPr id="5" name="Picture 4" descr="A diagram of a tree&#10;&#10;Description automatically generated">
            <a:extLst>
              <a:ext uri="{FF2B5EF4-FFF2-40B4-BE49-F238E27FC236}">
                <a16:creationId xmlns:a16="http://schemas.microsoft.com/office/drawing/2014/main" id="{D0228A25-BB3A-F40C-E2BD-018B81ADF0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6457" y="4487318"/>
            <a:ext cx="4256251" cy="20125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9C7F24-F000-D1AF-CE15-E8DC8BD7BB7C}"/>
              </a:ext>
            </a:extLst>
          </p:cNvPr>
          <p:cNvSpPr/>
          <p:nvPr/>
        </p:nvSpPr>
        <p:spPr>
          <a:xfrm>
            <a:off x="6911440" y="5156418"/>
            <a:ext cx="1151906" cy="517673"/>
          </a:xfrm>
          <a:prstGeom prst="rect">
            <a:avLst/>
          </a:prstGeom>
          <a:noFill/>
          <a:ln w="444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2B9D4B-4A1D-8836-A642-8AB4D5FEDD18}"/>
              </a:ext>
            </a:extLst>
          </p:cNvPr>
          <p:cNvSpPr/>
          <p:nvPr/>
        </p:nvSpPr>
        <p:spPr>
          <a:xfrm>
            <a:off x="5538047" y="4703604"/>
            <a:ext cx="1288410" cy="97048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1BF53C-5E6C-1621-9875-E57930CE1C56}"/>
              </a:ext>
            </a:extLst>
          </p:cNvPr>
          <p:cNvSpPr/>
          <p:nvPr/>
        </p:nvSpPr>
        <p:spPr>
          <a:xfrm>
            <a:off x="6331440" y="5674092"/>
            <a:ext cx="495017" cy="67487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30A5C6-DA40-F654-71B5-7107CFF42162}"/>
              </a:ext>
            </a:extLst>
          </p:cNvPr>
          <p:cNvSpPr/>
          <p:nvPr/>
        </p:nvSpPr>
        <p:spPr>
          <a:xfrm>
            <a:off x="2563091" y="3325639"/>
            <a:ext cx="1569521" cy="391338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59BEBC-2ACF-06CE-1B1A-B05FA3AB698B}"/>
              </a:ext>
            </a:extLst>
          </p:cNvPr>
          <p:cNvSpPr/>
          <p:nvPr/>
        </p:nvSpPr>
        <p:spPr>
          <a:xfrm>
            <a:off x="2035148" y="4938734"/>
            <a:ext cx="149495" cy="15259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FC7266-3C4A-4829-8650-854EE3F4D6B8}"/>
              </a:ext>
            </a:extLst>
          </p:cNvPr>
          <p:cNvSpPr/>
          <p:nvPr/>
        </p:nvSpPr>
        <p:spPr>
          <a:xfrm>
            <a:off x="3230222" y="6253652"/>
            <a:ext cx="196688" cy="1906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x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8A88EE-9807-1FD1-7055-64A5C07D03A8}"/>
              </a:ext>
            </a:extLst>
          </p:cNvPr>
          <p:cNvSpPr/>
          <p:nvPr/>
        </p:nvSpPr>
        <p:spPr>
          <a:xfrm>
            <a:off x="4787203" y="6001422"/>
            <a:ext cx="148008" cy="13812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C9254B2-DA8E-3A74-7EE6-9E5E98552FC3}"/>
              </a:ext>
            </a:extLst>
          </p:cNvPr>
          <p:cNvSpPr/>
          <p:nvPr/>
        </p:nvSpPr>
        <p:spPr>
          <a:xfrm>
            <a:off x="5546680" y="2956453"/>
            <a:ext cx="1455370" cy="39133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2108E02-BC03-3ABA-F24F-ECD3AE06A7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2602" y="3030814"/>
            <a:ext cx="2013440" cy="2948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31FCCC-D1D2-E3EF-6617-5A12F455ACE1}"/>
              </a:ext>
            </a:extLst>
          </p:cNvPr>
          <p:cNvSpPr/>
          <p:nvPr/>
        </p:nvSpPr>
        <p:spPr>
          <a:xfrm>
            <a:off x="7745799" y="2956453"/>
            <a:ext cx="2050244" cy="391338"/>
          </a:xfrm>
          <a:prstGeom prst="rect">
            <a:avLst/>
          </a:prstGeom>
          <a:noFill/>
          <a:ln w="444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4C6156-15CC-0F26-E6CE-B2A76719CA46}"/>
              </a:ext>
            </a:extLst>
          </p:cNvPr>
          <p:cNvSpPr/>
          <p:nvPr/>
        </p:nvSpPr>
        <p:spPr>
          <a:xfrm>
            <a:off x="9843600" y="5140227"/>
            <a:ext cx="1178522" cy="571826"/>
          </a:xfrm>
          <a:prstGeom prst="rect">
            <a:avLst/>
          </a:prstGeom>
          <a:noFill/>
          <a:ln w="444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7EC4968-86D7-8DAB-6138-A230FA66AD88}"/>
              </a:ext>
            </a:extLst>
          </p:cNvPr>
          <p:cNvCxnSpPr>
            <a:cxnSpLocks/>
          </p:cNvCxnSpPr>
          <p:nvPr/>
        </p:nvCxnSpPr>
        <p:spPr>
          <a:xfrm>
            <a:off x="7158789" y="3152122"/>
            <a:ext cx="445169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5C45411-22B8-8629-A96E-F5F3B333EC50}"/>
              </a:ext>
            </a:extLst>
          </p:cNvPr>
          <p:cNvSpPr txBox="1"/>
          <p:nvPr/>
        </p:nvSpPr>
        <p:spPr>
          <a:xfrm>
            <a:off x="7635482" y="2549170"/>
            <a:ext cx="2270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>
                <a:solidFill>
                  <a:srgbClr val="00B050"/>
                </a:solidFill>
              </a:rPr>
              <a:t>Newton’s Direction</a:t>
            </a:r>
          </a:p>
        </p:txBody>
      </p:sp>
    </p:spTree>
    <p:extLst>
      <p:ext uri="{BB962C8B-B14F-4D97-AF65-F5344CB8AC3E}">
        <p14:creationId xmlns:p14="http://schemas.microsoft.com/office/powerpoint/2010/main" val="75570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7" grpId="0" animBg="1"/>
      <p:bldP spid="10" grpId="0" animBg="1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E0E3-2A3E-8E56-4AD7-F969D4A3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550" y="395527"/>
            <a:ext cx="8648899" cy="1188720"/>
          </a:xfrm>
        </p:spPr>
        <p:txBody>
          <a:bodyPr/>
          <a:lstStyle/>
          <a:p>
            <a:r>
              <a:rPr lang="en-US"/>
              <a:t>Imputation – Decision Tree</a:t>
            </a:r>
            <a:r>
              <a:rPr lang="zh-CN" altLang="en-US"/>
              <a:t> </a:t>
            </a:r>
            <a:r>
              <a:rPr lang="en-US" altLang="zh-CN"/>
              <a:t>Classifier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770FFA2-DBFE-0657-BA86-F26D62A08E38}"/>
                  </a:ext>
                </a:extLst>
              </p:cNvPr>
              <p:cNvSpPr/>
              <p:nvPr/>
            </p:nvSpPr>
            <p:spPr>
              <a:xfrm>
                <a:off x="486887" y="1816926"/>
                <a:ext cx="11305309" cy="48926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770FFA2-DBFE-0657-BA86-F26D62A08E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87" y="1816926"/>
                <a:ext cx="11305309" cy="48926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diagram of a algorithm&#10;&#10;Description automatically generated">
            <a:extLst>
              <a:ext uri="{FF2B5EF4-FFF2-40B4-BE49-F238E27FC236}">
                <a16:creationId xmlns:a16="http://schemas.microsoft.com/office/drawing/2014/main" id="{E17DBE12-F1A7-F6E7-0371-19CFFAEF6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78" y="1911927"/>
            <a:ext cx="5105477" cy="4702629"/>
          </a:xfrm>
          <a:prstGeom prst="rect">
            <a:avLst/>
          </a:prstGeom>
        </p:spPr>
      </p:pic>
      <p:pic>
        <p:nvPicPr>
          <p:cNvPr id="3" name="Picture 2" descr="A diagram of a tree&#10;&#10;Description automatically generated">
            <a:extLst>
              <a:ext uri="{FF2B5EF4-FFF2-40B4-BE49-F238E27FC236}">
                <a16:creationId xmlns:a16="http://schemas.microsoft.com/office/drawing/2014/main" id="{6E4A7A3A-B557-A82D-C143-E12405D0E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6457" y="4487318"/>
            <a:ext cx="4256251" cy="20125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A93673-B877-3F37-9E79-2769B6E8FC97}"/>
              </a:ext>
            </a:extLst>
          </p:cNvPr>
          <p:cNvSpPr/>
          <p:nvPr/>
        </p:nvSpPr>
        <p:spPr>
          <a:xfrm>
            <a:off x="8310168" y="4492594"/>
            <a:ext cx="1159509" cy="555395"/>
          </a:xfrm>
          <a:prstGeom prst="rect">
            <a:avLst/>
          </a:prstGeom>
          <a:noFill/>
          <a:ln w="444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8E7F24-664E-0809-CB48-E74293B47FB0}"/>
                  </a:ext>
                </a:extLst>
              </p:cNvPr>
              <p:cNvSpPr txBox="1"/>
              <p:nvPr/>
            </p:nvSpPr>
            <p:spPr>
              <a:xfrm>
                <a:off x="5706803" y="2943066"/>
                <a:ext cx="6096000" cy="13415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𝑬𝒏𝒕𝒓𝒐𝒑𝒚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=− </m:t>
                      </m:r>
                      <m:nary>
                        <m:naryPr>
                          <m:chr m:val="∑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800" b="1" i="0" smtClean="0"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GB" sz="2800" b="1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8E7F24-664E-0809-CB48-E74293B47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803" y="2943066"/>
                <a:ext cx="6096000" cy="1341521"/>
              </a:xfrm>
              <a:prstGeom prst="rect">
                <a:avLst/>
              </a:prstGeom>
              <a:blipFill>
                <a:blip r:embed="rId5"/>
                <a:stretch>
                  <a:fillRect t="-94393" b="-1532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5ABBA77-628E-A271-BB68-5B9C2EEFD56B}"/>
              </a:ext>
            </a:extLst>
          </p:cNvPr>
          <p:cNvSpPr txBox="1"/>
          <p:nvPr/>
        </p:nvSpPr>
        <p:spPr>
          <a:xfrm>
            <a:off x="6640819" y="2214542"/>
            <a:ext cx="4389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/>
              <a:t>How to find split condition?</a:t>
            </a:r>
          </a:p>
        </p:txBody>
      </p:sp>
    </p:spTree>
    <p:extLst>
      <p:ext uri="{BB962C8B-B14F-4D97-AF65-F5344CB8AC3E}">
        <p14:creationId xmlns:p14="http://schemas.microsoft.com/office/powerpoint/2010/main" val="2507982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E0E3-2A3E-8E56-4AD7-F969D4A3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550" y="395527"/>
            <a:ext cx="8648899" cy="1188720"/>
          </a:xfrm>
        </p:spPr>
        <p:txBody>
          <a:bodyPr/>
          <a:lstStyle/>
          <a:p>
            <a:r>
              <a:rPr lang="en-US"/>
              <a:t>Imputation – Decision Tree</a:t>
            </a:r>
            <a:r>
              <a:rPr lang="zh-CN" altLang="en-US"/>
              <a:t> </a:t>
            </a:r>
            <a:r>
              <a:rPr lang="en-US" altLang="zh-CN"/>
              <a:t>Regressor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770FFA2-DBFE-0657-BA86-F26D62A08E38}"/>
                  </a:ext>
                </a:extLst>
              </p:cNvPr>
              <p:cNvSpPr/>
              <p:nvPr/>
            </p:nvSpPr>
            <p:spPr>
              <a:xfrm>
                <a:off x="486887" y="1816926"/>
                <a:ext cx="11305309" cy="48926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770FFA2-DBFE-0657-BA86-F26D62A08E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87" y="1816926"/>
                <a:ext cx="11305309" cy="48926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769C11B7-1CBF-E117-3AC5-8AEAC92D2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60" y="1918620"/>
            <a:ext cx="5469339" cy="4689243"/>
          </a:xfrm>
          <a:prstGeom prst="rect">
            <a:avLst/>
          </a:prstGeom>
        </p:spPr>
      </p:pic>
      <p:pic>
        <p:nvPicPr>
          <p:cNvPr id="10" name="Picture 9" descr="A yellow and orange horizontal line&#10;&#10;Description automatically generated with medium confidence">
            <a:extLst>
              <a:ext uri="{FF2B5EF4-FFF2-40B4-BE49-F238E27FC236}">
                <a16:creationId xmlns:a16="http://schemas.microsoft.com/office/drawing/2014/main" id="{1942AC56-877B-B195-EEE5-D42FC3CB2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094" y="2034624"/>
            <a:ext cx="1655905" cy="5232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A93A44-2000-56F7-818A-CD996C64643B}"/>
              </a:ext>
            </a:extLst>
          </p:cNvPr>
          <p:cNvSpPr txBox="1"/>
          <p:nvPr/>
        </p:nvSpPr>
        <p:spPr>
          <a:xfrm>
            <a:off x="6640819" y="2214542"/>
            <a:ext cx="4389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/>
              <a:t>How to find split condition?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56EEA55-541F-AAC0-0AB2-AF272641B446}"/>
                  </a:ext>
                </a:extLst>
              </p:cNvPr>
              <p:cNvSpPr txBox="1"/>
              <p:nvPr/>
            </p:nvSpPr>
            <p:spPr>
              <a:xfrm>
                <a:off x="5706803" y="2943066"/>
                <a:ext cx="6096000" cy="13415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𝑽𝒂𝒓𝒊𝒂𝒏𝒄𝒆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sz="2800" b="1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56EEA55-541F-AAC0-0AB2-AF272641B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803" y="2943066"/>
                <a:ext cx="6096000" cy="1341521"/>
              </a:xfrm>
              <a:prstGeom prst="rect">
                <a:avLst/>
              </a:prstGeom>
              <a:blipFill>
                <a:blip r:embed="rId5"/>
                <a:stretch>
                  <a:fillRect t="-94393" b="-1532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diagram of a tree&#10;&#10;Description automatically generated">
            <a:extLst>
              <a:ext uri="{FF2B5EF4-FFF2-40B4-BE49-F238E27FC236}">
                <a16:creationId xmlns:a16="http://schemas.microsoft.com/office/drawing/2014/main" id="{AD020011-65BD-471F-F425-21DB725AF5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6457" y="4487318"/>
            <a:ext cx="4256251" cy="201257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2C3546D-CEA2-00AF-45D8-E1A601887B96}"/>
              </a:ext>
            </a:extLst>
          </p:cNvPr>
          <p:cNvSpPr/>
          <p:nvPr/>
        </p:nvSpPr>
        <p:spPr>
          <a:xfrm>
            <a:off x="8314239" y="5133029"/>
            <a:ext cx="1159509" cy="555395"/>
          </a:xfrm>
          <a:prstGeom prst="rect">
            <a:avLst/>
          </a:prstGeom>
          <a:noFill/>
          <a:ln w="444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04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4B53BE1-D2E2-4E46-987E-211A9D5002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3177DB-85F2-8604-8D4D-9245DAE6219D}"/>
              </a:ext>
            </a:extLst>
          </p:cNvPr>
          <p:cNvSpPr/>
          <p:nvPr/>
        </p:nvSpPr>
        <p:spPr>
          <a:xfrm>
            <a:off x="668342" y="2421121"/>
            <a:ext cx="3778065" cy="1714006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100250-B07A-3EE9-CEB4-22D809E74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91" y="2530227"/>
            <a:ext cx="3401568" cy="1495794"/>
          </a:xfrm>
          <a:noFill/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What is Default Probability?</a:t>
            </a: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FB9713E-9F53-4A50-BDAA-CEB2A263B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AE0DEB51-DC03-B0EA-0D2B-BE52AE75D0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2354430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5212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E0E3-2A3E-8E56-4AD7-F969D4A3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859" y="371213"/>
            <a:ext cx="7729728" cy="1188720"/>
          </a:xfrm>
        </p:spPr>
        <p:txBody>
          <a:bodyPr/>
          <a:lstStyle/>
          <a:p>
            <a:r>
              <a:rPr lang="en-US"/>
              <a:t>Imputation – </a:t>
            </a:r>
            <a:r>
              <a:rPr lang="en-US" err="1"/>
              <a:t>GBDT</a:t>
            </a:r>
            <a:r>
              <a:rPr lang="en-US"/>
              <a:t> &amp; </a:t>
            </a:r>
            <a:r>
              <a:rPr lang="en-US" err="1"/>
              <a:t>XGB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770FFA2-DBFE-0657-BA86-F26D62A08E38}"/>
                  </a:ext>
                </a:extLst>
              </p:cNvPr>
              <p:cNvSpPr/>
              <p:nvPr/>
            </p:nvSpPr>
            <p:spPr>
              <a:xfrm>
                <a:off x="486887" y="1816926"/>
                <a:ext cx="11305309" cy="48926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770FFA2-DBFE-0657-BA86-F26D62A08E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87" y="1816926"/>
                <a:ext cx="11305309" cy="48926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white text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15D35737-8EB6-486C-861C-6F61DD8C1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05" y="1978925"/>
            <a:ext cx="7934845" cy="23168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28E2680-1E6E-ACAB-87F6-79ABFC44A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05" y="4361564"/>
            <a:ext cx="7934845" cy="222064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6781252-7454-F384-70BD-FCCAC71FE945}"/>
              </a:ext>
            </a:extLst>
          </p:cNvPr>
          <p:cNvSpPr/>
          <p:nvPr/>
        </p:nvSpPr>
        <p:spPr>
          <a:xfrm>
            <a:off x="4122872" y="2992582"/>
            <a:ext cx="1209149" cy="296884"/>
          </a:xfrm>
          <a:prstGeom prst="rect">
            <a:avLst/>
          </a:prstGeom>
          <a:noFill/>
          <a:ln w="444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858D40-55E4-89F6-4391-B7A34A5EF59E}"/>
              </a:ext>
            </a:extLst>
          </p:cNvPr>
          <p:cNvSpPr/>
          <p:nvPr/>
        </p:nvSpPr>
        <p:spPr>
          <a:xfrm>
            <a:off x="3518297" y="5307433"/>
            <a:ext cx="2217485" cy="296884"/>
          </a:xfrm>
          <a:prstGeom prst="rect">
            <a:avLst/>
          </a:prstGeom>
          <a:noFill/>
          <a:ln w="444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3AEF9E1-71C8-2BD0-5062-5D60EF64BCD7}"/>
              </a:ext>
            </a:extLst>
          </p:cNvPr>
          <p:cNvCxnSpPr>
            <a:cxnSpLocks/>
          </p:cNvCxnSpPr>
          <p:nvPr/>
        </p:nvCxnSpPr>
        <p:spPr>
          <a:xfrm>
            <a:off x="5444836" y="3137340"/>
            <a:ext cx="581891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5FC9D4-D190-6BF7-B20A-D5FF92BB4C28}"/>
                  </a:ext>
                </a:extLst>
              </p:cNvPr>
              <p:cNvSpPr txBox="1"/>
              <p:nvPr/>
            </p:nvSpPr>
            <p:spPr>
              <a:xfrm>
                <a:off x="6107721" y="2658965"/>
                <a:ext cx="1689822" cy="667234"/>
              </a:xfrm>
              <a:prstGeom prst="rect">
                <a:avLst/>
              </a:prstGeom>
              <a:noFill/>
              <a:ln w="444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p>
                  </m:oMath>
                </a14:m>
                <a:r>
                  <a:rPr lang="en-GB" b="1">
                    <a:solidFill>
                      <a:srgbClr val="FF0000"/>
                    </a:solidFill>
                  </a:rPr>
                  <a:t>: response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p>
                      </m:sSup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𝒑𝒓𝒆𝒅𝒊𝒄𝒕𝒐𝒓</m:t>
                      </m:r>
                    </m:oMath>
                  </m:oMathPara>
                </a14:m>
                <a:endParaRPr lang="en-GB" b="1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5FC9D4-D190-6BF7-B20A-D5FF92BB4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721" y="2658965"/>
                <a:ext cx="1689822" cy="667234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  <a:ln w="444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0C70F6D-6B73-3AE9-1AB4-E19E6AF16C99}"/>
              </a:ext>
            </a:extLst>
          </p:cNvPr>
          <p:cNvCxnSpPr>
            <a:cxnSpLocks/>
          </p:cNvCxnSpPr>
          <p:nvPr/>
        </p:nvCxnSpPr>
        <p:spPr>
          <a:xfrm>
            <a:off x="7942059" y="3137340"/>
            <a:ext cx="581891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E4CB14E-F74F-4FC6-F043-81B78C0A85FC}"/>
                  </a:ext>
                </a:extLst>
              </p:cNvPr>
              <p:cNvSpPr txBox="1"/>
              <p:nvPr/>
            </p:nvSpPr>
            <p:spPr>
              <a:xfrm>
                <a:off x="8570710" y="2622232"/>
                <a:ext cx="1626599" cy="646331"/>
              </a:xfrm>
              <a:prstGeom prst="rect">
                <a:avLst/>
              </a:prstGeom>
              <a:noFill/>
              <a:ln w="444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b="1">
                    <a:solidFill>
                      <a:srgbClr val="FF0000"/>
                    </a:solidFill>
                  </a:rPr>
                  <a:t>Decision Tree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E4CB14E-F74F-4FC6-F043-81B78C0A8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710" y="2622232"/>
                <a:ext cx="1626599" cy="646331"/>
              </a:xfrm>
              <a:prstGeom prst="rect">
                <a:avLst/>
              </a:prstGeom>
              <a:blipFill>
                <a:blip r:embed="rId6"/>
                <a:stretch>
                  <a:fillRect l="-1515" r="-758" b="-3571"/>
                </a:stretch>
              </a:blipFill>
              <a:ln w="444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A8AD6443-4EF1-2CE5-C774-B4CAFCA49E5C}"/>
              </a:ext>
            </a:extLst>
          </p:cNvPr>
          <p:cNvSpPr/>
          <p:nvPr/>
        </p:nvSpPr>
        <p:spPr>
          <a:xfrm>
            <a:off x="1178868" y="3277130"/>
            <a:ext cx="1622255" cy="391338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6CFC5D6-43FA-C24E-F3FB-F85A8B5E4F60}"/>
              </a:ext>
            </a:extLst>
          </p:cNvPr>
          <p:cNvSpPr/>
          <p:nvPr/>
        </p:nvSpPr>
        <p:spPr>
          <a:xfrm>
            <a:off x="1377538" y="5613223"/>
            <a:ext cx="1508166" cy="391338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86EFFFC-0A97-2973-D422-332EC448861F}"/>
              </a:ext>
            </a:extLst>
          </p:cNvPr>
          <p:cNvCxnSpPr>
            <a:cxnSpLocks/>
          </p:cNvCxnSpPr>
          <p:nvPr/>
        </p:nvCxnSpPr>
        <p:spPr>
          <a:xfrm>
            <a:off x="2936406" y="3668468"/>
            <a:ext cx="3333766" cy="0"/>
          </a:xfrm>
          <a:prstGeom prst="straightConnector1">
            <a:avLst/>
          </a:prstGeom>
          <a:ln w="476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67F971A-5F8B-F8ED-2A60-D63DB05221E6}"/>
                  </a:ext>
                </a:extLst>
              </p:cNvPr>
              <p:cNvSpPr txBox="1"/>
              <p:nvPr/>
            </p:nvSpPr>
            <p:spPr>
              <a:xfrm>
                <a:off x="6408162" y="3425910"/>
                <a:ext cx="2251071" cy="656783"/>
              </a:xfrm>
              <a:prstGeom prst="rect">
                <a:avLst/>
              </a:prstGeom>
              <a:noFill/>
              <a:ln w="4445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>
                    <a:solidFill>
                      <a:srgbClr val="0070C0"/>
                    </a:solidFill>
                  </a:rPr>
                  <a:t>Boosting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GB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p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p>
                    <m:sSub>
                      <m:sSubPr>
                        <m:ctrlPr>
                          <a:rPr lang="en-GB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GB" b="1">
                    <a:solidFill>
                      <a:srgbClr val="0070C0"/>
                    </a:solidFill>
                  </a:rPr>
                  <a:t>(x)</a:t>
                </a: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67F971A-5F8B-F8ED-2A60-D63DB0522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8162" y="3425910"/>
                <a:ext cx="2251071" cy="656783"/>
              </a:xfrm>
              <a:prstGeom prst="rect">
                <a:avLst/>
              </a:prstGeom>
              <a:blipFill>
                <a:blip r:embed="rId7"/>
                <a:stretch>
                  <a:fillRect t="-1786" r="-552" b="-8929"/>
                </a:stretch>
              </a:blipFill>
              <a:ln w="444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Bent Arrow 40">
            <a:extLst>
              <a:ext uri="{FF2B5EF4-FFF2-40B4-BE49-F238E27FC236}">
                <a16:creationId xmlns:a16="http://schemas.microsoft.com/office/drawing/2014/main" id="{D92F791D-28F3-E7CF-3F52-FAFF79DCD1DC}"/>
              </a:ext>
            </a:extLst>
          </p:cNvPr>
          <p:cNvSpPr/>
          <p:nvPr/>
        </p:nvSpPr>
        <p:spPr>
          <a:xfrm rot="5400000">
            <a:off x="9324837" y="3051866"/>
            <a:ext cx="435058" cy="1626599"/>
          </a:xfrm>
          <a:prstGeom prst="bentArrow">
            <a:avLst/>
          </a:prstGeom>
          <a:solidFill>
            <a:srgbClr val="00B05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74C1DFD-3BCE-5E56-C45F-AB25057EED65}"/>
                  </a:ext>
                </a:extLst>
              </p:cNvPr>
              <p:cNvSpPr txBox="1"/>
              <p:nvPr/>
            </p:nvSpPr>
            <p:spPr>
              <a:xfrm>
                <a:off x="8466638" y="4182404"/>
                <a:ext cx="3268246" cy="2156744"/>
              </a:xfrm>
              <a:prstGeom prst="rect">
                <a:avLst/>
              </a:prstGeom>
              <a:noFill/>
              <a:ln w="4445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>
                    <a:solidFill>
                      <a:srgbClr val="00B050"/>
                    </a:solidFill>
                  </a:rPr>
                  <a:t>Output Prediction function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</m:acc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p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b="1" dirty="0">
                              <a:solidFill>
                                <a:srgbClr val="00B050"/>
                              </a:solidFill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GB" b="1" dirty="0">
                              <a:solidFill>
                                <a:srgbClr val="00B050"/>
                              </a:solidFill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GB" b="1" dirty="0">
                              <a:solidFill>
                                <a:srgbClr val="00B050"/>
                              </a:solidFill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b="1">
                  <a:solidFill>
                    <a:srgbClr val="00B050"/>
                  </a:solidFill>
                </a:endParaRPr>
              </a:p>
              <a:p>
                <a:pPr algn="ctr"/>
                <a:r>
                  <a:rPr lang="en-GB" b="1">
                    <a:solidFill>
                      <a:srgbClr val="00B050"/>
                    </a:solidFill>
                  </a:rPr>
                  <a:t>This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</m:acc>
                  </m:oMath>
                </a14:m>
                <a:r>
                  <a:rPr lang="en-GB" b="1">
                    <a:solidFill>
                      <a:srgbClr val="00B050"/>
                    </a:solidFill>
                  </a:rPr>
                  <a:t>(x) minimizes the Loss function L(x)</a:t>
                </a:r>
              </a:p>
              <a:p>
                <a:pPr algn="ctr"/>
                <a:endParaRPr lang="en-GB" b="1">
                  <a:solidFill>
                    <a:srgbClr val="00B050"/>
                  </a:solidFill>
                </a:endParaRPr>
              </a:p>
              <a:p>
                <a:pPr algn="ctr"/>
                <a:r>
                  <a:rPr lang="en-GB" b="1">
                    <a:solidFill>
                      <a:srgbClr val="00B050"/>
                    </a:solidFill>
                  </a:rPr>
                  <a:t>Can add regularization term</a:t>
                </a: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74C1DFD-3BCE-5E56-C45F-AB25057EE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638" y="4182404"/>
                <a:ext cx="3268246" cy="2156744"/>
              </a:xfrm>
              <a:prstGeom prst="rect">
                <a:avLst/>
              </a:prstGeom>
              <a:blipFill>
                <a:blip r:embed="rId8"/>
                <a:stretch>
                  <a:fillRect l="-766" t="-29143" r="-2299" b="-8000"/>
                </a:stretch>
              </a:blipFill>
              <a:ln w="444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E623004-5A37-71B4-B456-E30CA4D3A5D8}"/>
              </a:ext>
            </a:extLst>
          </p:cNvPr>
          <p:cNvCxnSpPr>
            <a:cxnSpLocks/>
          </p:cNvCxnSpPr>
          <p:nvPr/>
        </p:nvCxnSpPr>
        <p:spPr>
          <a:xfrm>
            <a:off x="5796983" y="5465110"/>
            <a:ext cx="360371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9476CBD-4C72-D95D-7E71-9A8F30F576EC}"/>
                  </a:ext>
                </a:extLst>
              </p:cNvPr>
              <p:cNvSpPr txBox="1"/>
              <p:nvPr/>
            </p:nvSpPr>
            <p:spPr>
              <a:xfrm>
                <a:off x="6241759" y="4945989"/>
                <a:ext cx="1689822" cy="667234"/>
              </a:xfrm>
              <a:prstGeom prst="rect">
                <a:avLst/>
              </a:prstGeom>
              <a:noFill/>
              <a:ln w="444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p>
                  </m:oMath>
                </a14:m>
                <a:r>
                  <a:rPr lang="en-GB" b="1">
                    <a:solidFill>
                      <a:srgbClr val="FF0000"/>
                    </a:solidFill>
                  </a:rPr>
                  <a:t>: response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p>
                      </m:sSup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𝒑𝒓𝒆𝒅𝒊𝒄𝒕𝒐𝒓</m:t>
                      </m:r>
                    </m:oMath>
                  </m:oMathPara>
                </a14:m>
                <a:endParaRPr lang="en-GB" b="1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9476CBD-4C72-D95D-7E71-9A8F30F57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759" y="4945989"/>
                <a:ext cx="1689822" cy="667234"/>
              </a:xfrm>
              <a:prstGeom prst="rect">
                <a:avLst/>
              </a:prstGeom>
              <a:blipFill>
                <a:blip r:embed="rId9"/>
                <a:stretch>
                  <a:fillRect b="-3448"/>
                </a:stretch>
              </a:blipFill>
              <a:ln w="444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55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31" grpId="0" animBg="1"/>
      <p:bldP spid="41" grpId="0" animBg="1"/>
      <p:bldP spid="42" grpId="0" animBg="1"/>
      <p:bldP spid="4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96380-2B1D-FC8D-5AD9-1F97FC4C8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24612"/>
            <a:ext cx="7729728" cy="1188720"/>
          </a:xfrm>
        </p:spPr>
        <p:txBody>
          <a:bodyPr/>
          <a:lstStyle/>
          <a:p>
            <a:r>
              <a:rPr lang="en-US"/>
              <a:t>The pipeline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268A693-7E4B-5305-1B66-63F2A539E20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15218" y="1755648"/>
          <a:ext cx="10333069" cy="4777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76E9F1B7-2C0C-A3D8-0459-1455EE8E8C95}"/>
              </a:ext>
            </a:extLst>
          </p:cNvPr>
          <p:cNvSpPr/>
          <p:nvPr/>
        </p:nvSpPr>
        <p:spPr>
          <a:xfrm>
            <a:off x="5316448" y="4221271"/>
            <a:ext cx="1911070" cy="701458"/>
          </a:xfrm>
          <a:prstGeom prst="rect">
            <a:avLst/>
          </a:prstGeom>
          <a:noFill/>
          <a:ln w="444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370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E0E3-2A3E-8E56-4AD7-F969D4A3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2936"/>
            <a:ext cx="7729728" cy="1188720"/>
          </a:xfrm>
        </p:spPr>
        <p:txBody>
          <a:bodyPr>
            <a:normAutofit/>
          </a:bodyPr>
          <a:lstStyle/>
          <a:p>
            <a:r>
              <a:rPr lang="en-US"/>
              <a:t>PCA – </a:t>
            </a:r>
            <a:r>
              <a:rPr lang="en-US">
                <a:ea typeface="+mj-lt"/>
                <a:cs typeface="+mj-lt"/>
              </a:rPr>
              <a:t>PARALLEL ANALYSIS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51E8B08-C690-4692-4B09-C43C420DE406}"/>
                  </a:ext>
                </a:extLst>
              </p:cNvPr>
              <p:cNvSpPr/>
              <p:nvPr/>
            </p:nvSpPr>
            <p:spPr>
              <a:xfrm>
                <a:off x="486887" y="1793480"/>
                <a:ext cx="11305309" cy="48926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51E8B08-C690-4692-4B09-C43C420DE4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87" y="1793480"/>
                <a:ext cx="11305309" cy="48926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97C4BE89-099C-A54E-9D9E-3339E1E2432A}"/>
              </a:ext>
            </a:extLst>
          </p:cNvPr>
          <p:cNvSpPr txBox="1">
            <a:spLocks/>
          </p:cNvSpPr>
          <p:nvPr/>
        </p:nvSpPr>
        <p:spPr>
          <a:xfrm>
            <a:off x="836090" y="2860782"/>
            <a:ext cx="5725083" cy="30316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>
                <a:solidFill>
                  <a:schemeClr val="tx1"/>
                </a:solidFill>
              </a:rPr>
              <a:t>Principal Component Analysis(PCA) is a multivariate method used to analyze datasets with correlated variables.</a:t>
            </a:r>
            <a:endParaRPr lang="en-US">
              <a:solidFill>
                <a:schemeClr val="tx1"/>
              </a:solidFill>
            </a:endParaRPr>
          </a:p>
          <a:p>
            <a:r>
              <a:rPr lang="en-US" sz="2200">
                <a:solidFill>
                  <a:schemeClr val="tx1"/>
                </a:solidFill>
              </a:rPr>
              <a:t>Use parallel analysis to determine the optimal number of components to retain.</a:t>
            </a:r>
          </a:p>
          <a:p>
            <a:r>
              <a:rPr lang="en-US" sz="2200">
                <a:solidFill>
                  <a:schemeClr val="tx1"/>
                </a:solidFill>
              </a:rPr>
              <a:t>Retain components if the actual eigenvalues &gt; 95th percentile for eigenvalues of random data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11" name="Picture 10" descr="A diagram of a set parameters&#10;&#10;Description automatically generated">
            <a:extLst>
              <a:ext uri="{FF2B5EF4-FFF2-40B4-BE49-F238E27FC236}">
                <a16:creationId xmlns:a16="http://schemas.microsoft.com/office/drawing/2014/main" id="{FE63273D-AAC5-04A6-8F8C-444333C14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243" y="1847764"/>
            <a:ext cx="4407897" cy="45251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1AC6EBD-1D7A-D98B-0C60-8B8BBFE018C6}"/>
              </a:ext>
            </a:extLst>
          </p:cNvPr>
          <p:cNvSpPr txBox="1"/>
          <p:nvPr/>
        </p:nvSpPr>
        <p:spPr>
          <a:xfrm>
            <a:off x="8269609" y="6369595"/>
            <a:ext cx="417893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Process of Parallel Analysis</a:t>
            </a:r>
          </a:p>
        </p:txBody>
      </p:sp>
    </p:spTree>
    <p:extLst>
      <p:ext uri="{BB962C8B-B14F-4D97-AF65-F5344CB8AC3E}">
        <p14:creationId xmlns:p14="http://schemas.microsoft.com/office/powerpoint/2010/main" val="538176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E0E3-2A3E-8E56-4AD7-F969D4A3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50435"/>
            <a:ext cx="7729728" cy="1188720"/>
          </a:xfrm>
        </p:spPr>
        <p:txBody>
          <a:bodyPr>
            <a:normAutofit/>
          </a:bodyPr>
          <a:lstStyle/>
          <a:p>
            <a:r>
              <a:rPr lang="en-US"/>
              <a:t>PCA – </a:t>
            </a:r>
            <a:r>
              <a:rPr lang="en-US">
                <a:ea typeface="+mj-lt"/>
                <a:cs typeface="+mj-lt"/>
              </a:rPr>
              <a:t>PARALLEL ANALYSIS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58F7381-8DEC-C39A-61CA-23D5529F8822}"/>
                  </a:ext>
                </a:extLst>
              </p:cNvPr>
              <p:cNvSpPr/>
              <p:nvPr/>
            </p:nvSpPr>
            <p:spPr>
              <a:xfrm>
                <a:off x="408176" y="1781491"/>
                <a:ext cx="11375647" cy="455399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58F7381-8DEC-C39A-61CA-23D5529F88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76" y="1781491"/>
                <a:ext cx="11375647" cy="45539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16E447F-81F2-81D9-6F36-1F63BF111D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75616" y="2298074"/>
            <a:ext cx="6661078" cy="3301275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064CBA-BE71-633B-70AF-95105CFA40B9}"/>
              </a:ext>
            </a:extLst>
          </p:cNvPr>
          <p:cNvSpPr txBox="1"/>
          <p:nvPr/>
        </p:nvSpPr>
        <p:spPr>
          <a:xfrm>
            <a:off x="6909732" y="5806888"/>
            <a:ext cx="417893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Visualization of Parallel Analysis Results</a:t>
            </a:r>
          </a:p>
        </p:txBody>
      </p:sp>
      <p:sp>
        <p:nvSpPr>
          <p:cNvPr id="17" name="Content Placeholder 12">
            <a:extLst>
              <a:ext uri="{FF2B5EF4-FFF2-40B4-BE49-F238E27FC236}">
                <a16:creationId xmlns:a16="http://schemas.microsoft.com/office/drawing/2014/main" id="{64B837B3-5EB5-EF2C-E25D-755D945EDC67}"/>
              </a:ext>
            </a:extLst>
          </p:cNvPr>
          <p:cNvSpPr txBox="1">
            <a:spLocks/>
          </p:cNvSpPr>
          <p:nvPr/>
        </p:nvSpPr>
        <p:spPr>
          <a:xfrm>
            <a:off x="734370" y="3026227"/>
            <a:ext cx="4092578" cy="19158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>
                <a:solidFill>
                  <a:schemeClr val="tx1"/>
                </a:solidFill>
              </a:rPr>
              <a:t>Retain 4 principal components</a:t>
            </a:r>
          </a:p>
          <a:p>
            <a:r>
              <a:rPr lang="en-US" sz="2200">
                <a:solidFill>
                  <a:schemeClr val="tx1"/>
                </a:solidFill>
              </a:rPr>
              <a:t>Cumulative explained variance ratio: 67.48% &lt; 80%</a:t>
            </a:r>
          </a:p>
          <a:p>
            <a:r>
              <a:rPr lang="en-US" sz="2200">
                <a:solidFill>
                  <a:schemeClr val="tx1"/>
                </a:solidFill>
              </a:rPr>
              <a:t>PCA will not be used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605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96380-2B1D-FC8D-5AD9-1F97FC4C8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24612"/>
            <a:ext cx="7729728" cy="1188720"/>
          </a:xfrm>
        </p:spPr>
        <p:txBody>
          <a:bodyPr/>
          <a:lstStyle/>
          <a:p>
            <a:r>
              <a:rPr lang="en-US"/>
              <a:t>The pipeline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268A693-7E4B-5305-1B66-63F2A539E20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15218" y="1755648"/>
          <a:ext cx="10333069" cy="4777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76E9F1B7-2C0C-A3D8-0459-1455EE8E8C95}"/>
              </a:ext>
            </a:extLst>
          </p:cNvPr>
          <p:cNvSpPr/>
          <p:nvPr/>
        </p:nvSpPr>
        <p:spPr>
          <a:xfrm>
            <a:off x="5273458" y="5022937"/>
            <a:ext cx="2004164" cy="1640910"/>
          </a:xfrm>
          <a:prstGeom prst="rect">
            <a:avLst/>
          </a:prstGeom>
          <a:noFill/>
          <a:ln w="444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2B4AF99A-9E07-E3BA-B99A-ED4775286BBE}"/>
              </a:ext>
            </a:extLst>
          </p:cNvPr>
          <p:cNvSpPr/>
          <p:nvPr/>
        </p:nvSpPr>
        <p:spPr>
          <a:xfrm>
            <a:off x="7390356" y="4191001"/>
            <a:ext cx="699544" cy="2342388"/>
          </a:xfrm>
          <a:prstGeom prst="leftBrace">
            <a:avLst>
              <a:gd name="adj1" fmla="val 8333"/>
              <a:gd name="adj2" fmla="val 7222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4D8F715-B87B-D58C-FC01-6B926D0B5BFA}"/>
              </a:ext>
            </a:extLst>
          </p:cNvPr>
          <p:cNvGrpSpPr/>
          <p:nvPr/>
        </p:nvGrpSpPr>
        <p:grpSpPr>
          <a:xfrm>
            <a:off x="8234398" y="3861806"/>
            <a:ext cx="2470550" cy="561641"/>
            <a:chOff x="4290776" y="2529280"/>
            <a:chExt cx="1751516" cy="561641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69EC62C9-B0F3-445B-DB00-5B47891C1DC7}"/>
                </a:ext>
              </a:extLst>
            </p:cNvPr>
            <p:cNvSpPr/>
            <p:nvPr/>
          </p:nvSpPr>
          <p:spPr>
            <a:xfrm>
              <a:off x="4290776" y="2529280"/>
              <a:ext cx="1751516" cy="56164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8" name="Rounded Rectangle 4">
              <a:extLst>
                <a:ext uri="{FF2B5EF4-FFF2-40B4-BE49-F238E27FC236}">
                  <a16:creationId xmlns:a16="http://schemas.microsoft.com/office/drawing/2014/main" id="{E2296965-B91B-B470-31D3-4CA9F72A5A78}"/>
                </a:ext>
              </a:extLst>
            </p:cNvPr>
            <p:cNvSpPr txBox="1"/>
            <p:nvPr/>
          </p:nvSpPr>
          <p:spPr>
            <a:xfrm>
              <a:off x="4290776" y="2556411"/>
              <a:ext cx="1751516" cy="52874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/>
                <a:t>Logistic Regression</a:t>
              </a:r>
              <a:endParaRPr lang="en-GB" sz="1800" kern="120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38D196A-B440-426A-9864-716194D71CF1}"/>
              </a:ext>
            </a:extLst>
          </p:cNvPr>
          <p:cNvGrpSpPr/>
          <p:nvPr/>
        </p:nvGrpSpPr>
        <p:grpSpPr>
          <a:xfrm>
            <a:off x="8234398" y="4657109"/>
            <a:ext cx="2470550" cy="570343"/>
            <a:chOff x="4290776" y="2529280"/>
            <a:chExt cx="1751516" cy="570343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6B8CF58F-F662-8F03-0CF2-A69FCC1613C2}"/>
                </a:ext>
              </a:extLst>
            </p:cNvPr>
            <p:cNvSpPr/>
            <p:nvPr/>
          </p:nvSpPr>
          <p:spPr>
            <a:xfrm>
              <a:off x="4290776" y="2529280"/>
              <a:ext cx="1751516" cy="56164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E267322D-60E5-3A96-FB23-6528287B1AFF}"/>
                </a:ext>
              </a:extLst>
            </p:cNvPr>
            <p:cNvSpPr txBox="1"/>
            <p:nvPr/>
          </p:nvSpPr>
          <p:spPr>
            <a:xfrm>
              <a:off x="4290776" y="2570882"/>
              <a:ext cx="1751516" cy="52874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kern="1200"/>
                <a:t>Random Forest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8704CA3-0BC7-521F-79F4-7D70D4AF8C6D}"/>
              </a:ext>
            </a:extLst>
          </p:cNvPr>
          <p:cNvGrpSpPr/>
          <p:nvPr/>
        </p:nvGrpSpPr>
        <p:grpSpPr>
          <a:xfrm>
            <a:off x="8234398" y="5410058"/>
            <a:ext cx="2470550" cy="561641"/>
            <a:chOff x="4290776" y="2529280"/>
            <a:chExt cx="1751516" cy="561641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4760EF9-65ED-404D-60E4-3D5D377806EB}"/>
                </a:ext>
              </a:extLst>
            </p:cNvPr>
            <p:cNvSpPr/>
            <p:nvPr/>
          </p:nvSpPr>
          <p:spPr>
            <a:xfrm>
              <a:off x="4290776" y="2529280"/>
              <a:ext cx="1751516" cy="56164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4" name="Rounded Rectangle 4">
              <a:extLst>
                <a:ext uri="{FF2B5EF4-FFF2-40B4-BE49-F238E27FC236}">
                  <a16:creationId xmlns:a16="http://schemas.microsoft.com/office/drawing/2014/main" id="{9FA2CD76-73F5-FA9C-7726-0596A08E0DF8}"/>
                </a:ext>
              </a:extLst>
            </p:cNvPr>
            <p:cNvSpPr txBox="1"/>
            <p:nvPr/>
          </p:nvSpPr>
          <p:spPr>
            <a:xfrm>
              <a:off x="4290776" y="2556411"/>
              <a:ext cx="1751516" cy="52874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kern="1200"/>
                <a:t>KNN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F5F5F8-7E05-AD41-9B80-31E9256B6F25}"/>
              </a:ext>
            </a:extLst>
          </p:cNvPr>
          <p:cNvGrpSpPr/>
          <p:nvPr/>
        </p:nvGrpSpPr>
        <p:grpSpPr>
          <a:xfrm>
            <a:off x="8234398" y="6205361"/>
            <a:ext cx="2470550" cy="570343"/>
            <a:chOff x="4290776" y="2529280"/>
            <a:chExt cx="1751516" cy="57034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130B5637-A4C7-6E1B-6F86-E5F43F5E0563}"/>
                </a:ext>
              </a:extLst>
            </p:cNvPr>
            <p:cNvSpPr/>
            <p:nvPr/>
          </p:nvSpPr>
          <p:spPr>
            <a:xfrm>
              <a:off x="4290776" y="2529280"/>
              <a:ext cx="1751516" cy="56164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7" name="Rounded Rectangle 4">
              <a:extLst>
                <a:ext uri="{FF2B5EF4-FFF2-40B4-BE49-F238E27FC236}">
                  <a16:creationId xmlns:a16="http://schemas.microsoft.com/office/drawing/2014/main" id="{EA797835-C60D-BD1F-A139-BB99C084BD43}"/>
                </a:ext>
              </a:extLst>
            </p:cNvPr>
            <p:cNvSpPr txBox="1"/>
            <p:nvPr/>
          </p:nvSpPr>
          <p:spPr>
            <a:xfrm>
              <a:off x="4290776" y="2570882"/>
              <a:ext cx="1751516" cy="52874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kern="1200"/>
                <a:t>Boosting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6483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E0E3-2A3E-8E56-4AD7-F969D4A3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9473" y="543451"/>
            <a:ext cx="8633052" cy="1165274"/>
          </a:xfrm>
        </p:spPr>
        <p:txBody>
          <a:bodyPr/>
          <a:lstStyle/>
          <a:p>
            <a:r>
              <a:rPr lang="en-US"/>
              <a:t>EVALUATION Metric – Confusion Matrix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70FFA2-DBFE-0657-BA86-F26D62A08E38}"/>
              </a:ext>
            </a:extLst>
          </p:cNvPr>
          <p:cNvSpPr/>
          <p:nvPr/>
        </p:nvSpPr>
        <p:spPr>
          <a:xfrm>
            <a:off x="753035" y="2100714"/>
            <a:ext cx="10892118" cy="399080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7916CC-8C33-E848-08D1-72D47694C0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6032" y="3177007"/>
                <a:ext cx="4917471" cy="1814515"/>
              </a:xfrm>
            </p:spPr>
            <p:txBody>
              <a:bodyPr>
                <a:normAutofit fontScale="92500"/>
              </a:bodyPr>
              <a:lstStyle/>
              <a:p>
                <a:pPr marL="0" indent="0" algn="ctr">
                  <a:buNone/>
                </a:pPr>
                <a:r>
                  <a:rPr lang="en-US" sz="3200">
                    <a:solidFill>
                      <a:schemeClr val="tx1"/>
                    </a:solidFill>
                  </a:rPr>
                  <a:t>Accuracy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𝑇𝑁𝐷</m:t>
                        </m:r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𝑇𝐷</m:t>
                        </m:r>
                      </m:num>
                      <m:den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𝑇𝑁𝐷</m:t>
                        </m:r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𝐹𝐷</m:t>
                        </m:r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𝐹𝑁𝐷</m:t>
                        </m:r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𝑇𝐷</m:t>
                        </m:r>
                      </m:den>
                    </m:f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320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sz="3200" err="1">
                    <a:solidFill>
                      <a:schemeClr val="tx1"/>
                    </a:solidFill>
                  </a:rPr>
                  <a:t>FNDR</a:t>
                </a:r>
                <a:r>
                  <a:rPr lang="en-US" sz="32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𝐹𝑁𝐷</m:t>
                        </m:r>
                      </m:num>
                      <m:den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𝐹𝑁𝐷</m:t>
                        </m:r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𝑇𝐷</m:t>
                        </m:r>
                      </m:den>
                    </m:f>
                  </m:oMath>
                </a14:m>
                <a:endParaRPr lang="en-US" sz="3200" b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7916CC-8C33-E848-08D1-72D47694C0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6032" y="3177007"/>
                <a:ext cx="4917471" cy="1814515"/>
              </a:xfrm>
              <a:blipFill>
                <a:blip r:embed="rId2"/>
                <a:stretch>
                  <a:fillRect l="-10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90B9D43-5593-0B29-2764-35D2FF84A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963263"/>
              </p:ext>
            </p:extLst>
          </p:nvPr>
        </p:nvGraphicFramePr>
        <p:xfrm>
          <a:off x="6463495" y="3239218"/>
          <a:ext cx="4723024" cy="17137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1512">
                  <a:extLst>
                    <a:ext uri="{9D8B030D-6E8A-4147-A177-3AD203B41FA5}">
                      <a16:colId xmlns:a16="http://schemas.microsoft.com/office/drawing/2014/main" val="1610428622"/>
                    </a:ext>
                  </a:extLst>
                </a:gridCol>
                <a:gridCol w="2361512">
                  <a:extLst>
                    <a:ext uri="{9D8B030D-6E8A-4147-A177-3AD203B41FA5}">
                      <a16:colId xmlns:a16="http://schemas.microsoft.com/office/drawing/2014/main" val="2695236410"/>
                    </a:ext>
                  </a:extLst>
                </a:gridCol>
              </a:tblGrid>
              <a:tr h="890834"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True Non-Def</a:t>
                      </a:r>
                    </a:p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(TND)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False Def</a:t>
                      </a:r>
                    </a:p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(FD)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777628"/>
                  </a:ext>
                </a:extLst>
              </a:tr>
              <a:tr h="775764"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False Non-Def</a:t>
                      </a:r>
                    </a:p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(FND)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True Def</a:t>
                      </a:r>
                    </a:p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(TD)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023408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3C5D5CFF-0EDD-5BEE-A00A-D75B7B7242C6}"/>
              </a:ext>
            </a:extLst>
          </p:cNvPr>
          <p:cNvSpPr/>
          <p:nvPr/>
        </p:nvSpPr>
        <p:spPr>
          <a:xfrm>
            <a:off x="8053423" y="5341393"/>
            <a:ext cx="1543168" cy="31251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Predicted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2F78F0-A72B-A6DD-25B7-A0637FB7378C}"/>
              </a:ext>
            </a:extLst>
          </p:cNvPr>
          <p:cNvSpPr/>
          <p:nvPr/>
        </p:nvSpPr>
        <p:spPr>
          <a:xfrm rot="16200000">
            <a:off x="5530624" y="3895182"/>
            <a:ext cx="999020" cy="24671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/>
              <a:t>Actual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F22AEB9-FC5A-F9C5-B79C-530980C015AA}"/>
              </a:ext>
            </a:extLst>
          </p:cNvPr>
          <p:cNvCxnSpPr>
            <a:cxnSpLocks/>
          </p:cNvCxnSpPr>
          <p:nvPr/>
        </p:nvCxnSpPr>
        <p:spPr>
          <a:xfrm>
            <a:off x="8396240" y="4550975"/>
            <a:ext cx="0" cy="307535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1FAA19-4E62-9164-AC38-40C36AB93BCA}"/>
              </a:ext>
            </a:extLst>
          </p:cNvPr>
          <p:cNvSpPr txBox="1"/>
          <p:nvPr/>
        </p:nvSpPr>
        <p:spPr>
          <a:xfrm>
            <a:off x="6151252" y="3539981"/>
            <a:ext cx="51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921948-605B-1BE8-6868-B163D4ECB3ED}"/>
              </a:ext>
            </a:extLst>
          </p:cNvPr>
          <p:cNvSpPr txBox="1"/>
          <p:nvPr/>
        </p:nvSpPr>
        <p:spPr>
          <a:xfrm>
            <a:off x="6158545" y="4335410"/>
            <a:ext cx="51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348790-9429-48D6-7092-766D77113BF1}"/>
              </a:ext>
            </a:extLst>
          </p:cNvPr>
          <p:cNvSpPr txBox="1"/>
          <p:nvPr/>
        </p:nvSpPr>
        <p:spPr>
          <a:xfrm>
            <a:off x="7542434" y="4979718"/>
            <a:ext cx="51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636CD9-32A9-C5F8-21B9-2E703F8AB056}"/>
              </a:ext>
            </a:extLst>
          </p:cNvPr>
          <p:cNvSpPr txBox="1"/>
          <p:nvPr/>
        </p:nvSpPr>
        <p:spPr>
          <a:xfrm>
            <a:off x="9854388" y="4981770"/>
            <a:ext cx="51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3217E3-2C9C-F8C3-7433-FE05535AF02D}"/>
              </a:ext>
            </a:extLst>
          </p:cNvPr>
          <p:cNvSpPr txBox="1"/>
          <p:nvPr/>
        </p:nvSpPr>
        <p:spPr>
          <a:xfrm>
            <a:off x="6999757" y="2238189"/>
            <a:ext cx="3487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olidFill>
                  <a:srgbClr val="FF0000"/>
                </a:solidFill>
              </a:rPr>
              <a:t>Response variable:</a:t>
            </a:r>
          </a:p>
          <a:p>
            <a:pPr algn="ctr"/>
            <a:r>
              <a:rPr lang="en-GB" b="1">
                <a:solidFill>
                  <a:srgbClr val="FF0000"/>
                </a:solidFill>
              </a:rPr>
              <a:t>1: Non-Default</a:t>
            </a:r>
          </a:p>
          <a:p>
            <a:pPr algn="ctr"/>
            <a:r>
              <a:rPr lang="en-GB" b="1">
                <a:solidFill>
                  <a:srgbClr val="FF0000"/>
                </a:solidFill>
              </a:rPr>
              <a:t>0: Default</a:t>
            </a:r>
          </a:p>
        </p:txBody>
      </p:sp>
    </p:spTree>
    <p:extLst>
      <p:ext uri="{BB962C8B-B14F-4D97-AF65-F5344CB8AC3E}">
        <p14:creationId xmlns:p14="http://schemas.microsoft.com/office/powerpoint/2010/main" val="3334607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E0E3-2A3E-8E56-4AD7-F969D4A3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613"/>
            <a:ext cx="7729728" cy="1188720"/>
          </a:xfrm>
        </p:spPr>
        <p:txBody>
          <a:bodyPr/>
          <a:lstStyle/>
          <a:p>
            <a:r>
              <a:rPr lang="en-US"/>
              <a:t>EVALUATION Metric – AUC ROC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70FFA2-DBFE-0657-BA86-F26D62A08E38}"/>
              </a:ext>
            </a:extLst>
          </p:cNvPr>
          <p:cNvSpPr/>
          <p:nvPr/>
        </p:nvSpPr>
        <p:spPr>
          <a:xfrm>
            <a:off x="1368552" y="2100715"/>
            <a:ext cx="9454896" cy="363931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916CC-8C33-E848-08D1-72D47694C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1160" y="2369379"/>
            <a:ext cx="8869680" cy="3101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solidFill>
                  <a:schemeClr val="tx1"/>
                </a:solidFill>
              </a:rPr>
              <a:t>Commonly used metric for </a:t>
            </a:r>
            <a:r>
              <a:rPr lang="en-US" sz="2200" err="1">
                <a:solidFill>
                  <a:schemeClr val="tx1"/>
                </a:solidFill>
              </a:rPr>
              <a:t>evalutaion</a:t>
            </a:r>
            <a:endParaRPr lang="en-US" sz="2200">
              <a:solidFill>
                <a:schemeClr val="tx1"/>
              </a:solidFill>
            </a:endParaRPr>
          </a:p>
          <a:p>
            <a:r>
              <a:rPr lang="en-US" sz="2200">
                <a:solidFill>
                  <a:schemeClr val="tx1"/>
                </a:solidFill>
              </a:rPr>
              <a:t>ROC: Receiver Operating Curve</a:t>
            </a:r>
            <a:endParaRPr lang="en-US">
              <a:solidFill>
                <a:schemeClr val="tx1"/>
              </a:solidFill>
            </a:endParaRPr>
          </a:p>
          <a:p>
            <a:r>
              <a:rPr lang="en-US" sz="2200">
                <a:solidFill>
                  <a:schemeClr val="tx1"/>
                </a:solidFill>
              </a:rPr>
              <a:t>AUC: Area Under Curve</a:t>
            </a:r>
          </a:p>
          <a:p>
            <a:r>
              <a:rPr lang="en-US" sz="2200">
                <a:solidFill>
                  <a:schemeClr val="tx1"/>
                </a:solidFill>
              </a:rPr>
              <a:t>Graphical representation of true positive rate against false positive rate</a:t>
            </a:r>
          </a:p>
          <a:p>
            <a:r>
              <a:rPr lang="en-US" sz="2200">
                <a:solidFill>
                  <a:schemeClr val="tx1"/>
                </a:solidFill>
              </a:rPr>
              <a:t>AUC score of 1 represents perfect classification, score of 0.5 represents random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588773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941FE-8AEC-5FCE-CB35-C73F944CF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Logistic Regression – Method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F56F93-2B48-1F07-26FF-E545AC48FC2A}"/>
              </a:ext>
            </a:extLst>
          </p:cNvPr>
          <p:cNvSpPr/>
          <p:nvPr/>
        </p:nvSpPr>
        <p:spPr>
          <a:xfrm>
            <a:off x="500744" y="3229350"/>
            <a:ext cx="3848799" cy="234413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816BD12D-08F1-ED2D-B112-B569C2736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6" y="3428999"/>
            <a:ext cx="3479073" cy="193765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algn="ctr">
              <a:buNone/>
            </a:pPr>
            <a:r>
              <a:rPr lang="en-US" u="sng"/>
              <a:t>MODEL ASSUMPTIONS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/>
              <a:t>Absence of multi-collinearity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/>
              <a:t>No extreme outliers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/>
              <a:t>Independence of observations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/>
              <a:t>Linearity in the logit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89CAD0-8F1E-F605-03AE-4D284C772408}"/>
              </a:ext>
            </a:extLst>
          </p:cNvPr>
          <p:cNvSpPr/>
          <p:nvPr/>
        </p:nvSpPr>
        <p:spPr>
          <a:xfrm>
            <a:off x="4713513" y="2837462"/>
            <a:ext cx="7119257" cy="301905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Logistic regression is a statistical method used for binary classification tasks, where the response variable (</a:t>
            </a:r>
            <a:r>
              <a:rPr lang="en-GB" sz="1800" err="1">
                <a:solidFill>
                  <a:schemeClr val="tx1"/>
                </a:solidFill>
              </a:rPr>
              <a:t>SeriousDlqin2yrs</a:t>
            </a:r>
            <a:r>
              <a:rPr lang="en-US">
                <a:solidFill>
                  <a:schemeClr val="tx1"/>
                </a:solidFill>
              </a:rPr>
              <a:t>) is categorical and has only two possible values (0/1).   </a:t>
            </a:r>
          </a:p>
          <a:p>
            <a:endParaRPr lang="en-US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It estimates the probability that a given observation </a:t>
            </a:r>
            <a:r>
              <a:rPr lang="en-US" b="1" u="sng">
                <a:solidFill>
                  <a:schemeClr val="tx1"/>
                </a:solidFill>
              </a:rPr>
              <a:t>x</a:t>
            </a:r>
            <a:r>
              <a:rPr lang="en-US">
                <a:solidFill>
                  <a:schemeClr val="tx1"/>
                </a:solidFill>
              </a:rPr>
              <a:t> belongs to one of the two categories based on exploratory variables.</a:t>
            </a:r>
          </a:p>
        </p:txBody>
      </p:sp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454F713E-212A-F3AC-1C4C-8C4734461A6E}"/>
              </a:ext>
            </a:extLst>
          </p:cNvPr>
          <p:cNvSpPr txBox="1">
            <a:spLocks/>
          </p:cNvSpPr>
          <p:nvPr/>
        </p:nvSpPr>
        <p:spPr>
          <a:xfrm>
            <a:off x="5392779" y="2786741"/>
            <a:ext cx="5656221" cy="333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995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E0E3-2A3E-8E56-4AD7-F969D4A3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993" y="326831"/>
            <a:ext cx="7729728" cy="1011272"/>
          </a:xfrm>
        </p:spPr>
        <p:txBody>
          <a:bodyPr/>
          <a:lstStyle/>
          <a:p>
            <a:r>
              <a:rPr lang="en-US"/>
              <a:t>Logistic Regression – Method</a:t>
            </a:r>
          </a:p>
        </p:txBody>
      </p:sp>
      <p:pic>
        <p:nvPicPr>
          <p:cNvPr id="5" name="Content Placeholder 4" descr="A diagram of a logistic regression&#10;&#10;Description automatically generated">
            <a:extLst>
              <a:ext uri="{FF2B5EF4-FFF2-40B4-BE49-F238E27FC236}">
                <a16:creationId xmlns:a16="http://schemas.microsoft.com/office/drawing/2014/main" id="{6912E1E6-B0FB-D2C3-2986-C1CDC6A285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8139" y="1676396"/>
            <a:ext cx="9856240" cy="460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07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CF64EB2-76B2-FB16-976D-6EC5B7020218}"/>
              </a:ext>
            </a:extLst>
          </p:cNvPr>
          <p:cNvSpPr txBox="1">
            <a:spLocks/>
          </p:cNvSpPr>
          <p:nvPr/>
        </p:nvSpPr>
        <p:spPr>
          <a:xfrm>
            <a:off x="7385136" y="1603550"/>
            <a:ext cx="4454768" cy="4746172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GB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24EA05-4BCA-D734-83C1-2A5F65D79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35" y="1604245"/>
            <a:ext cx="6766325" cy="4747698"/>
          </a:xfrm>
          <a:prstGeom prst="rect">
            <a:avLst/>
          </a:prstGeom>
        </p:spPr>
      </p:pic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816BD12D-08F1-ED2D-B112-B569C2736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1788" y="1655467"/>
            <a:ext cx="4457683" cy="474736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b="0" i="0">
                <a:solidFill>
                  <a:srgbClr val="0D0D0D"/>
                </a:solidFill>
                <a:effectLst/>
                <a:latin typeface="+mj-lt"/>
              </a:rPr>
              <a:t>The </a:t>
            </a:r>
            <a:r>
              <a:rPr lang="en-US">
                <a:solidFill>
                  <a:srgbClr val="0D0D0D"/>
                </a:solidFill>
                <a:latin typeface="+mj-lt"/>
              </a:rPr>
              <a:t>magnitude and sign of the weight indicate the strength and direction of the relationship.</a:t>
            </a:r>
          </a:p>
          <a:p>
            <a:r>
              <a:rPr lang="en-US" err="1">
                <a:solidFill>
                  <a:srgbClr val="0D0D0D"/>
                </a:solidFill>
                <a:latin typeface="+mj-lt"/>
              </a:rPr>
              <a:t>RevolvingUtilizationOfUnsecuredLines</a:t>
            </a:r>
            <a:r>
              <a:rPr lang="en-US">
                <a:solidFill>
                  <a:srgbClr val="0D0D0D"/>
                </a:solidFill>
                <a:latin typeface="+mj-lt"/>
              </a:rPr>
              <a:t> has the greatest positive weight (0.64), this </a:t>
            </a:r>
            <a:r>
              <a:rPr lang="en-US" b="0" i="0">
                <a:effectLst/>
                <a:latin typeface="+mj-lt"/>
              </a:rPr>
              <a:t>suggests that an increase in this ratio is associated with a higher likelihood of default</a:t>
            </a:r>
          </a:p>
          <a:p>
            <a:r>
              <a:rPr lang="en-US" err="1">
                <a:solidFill>
                  <a:srgbClr val="0D0D0D"/>
                </a:solidFill>
                <a:latin typeface="+mj-lt"/>
              </a:rPr>
              <a:t>MonthlyIncome</a:t>
            </a:r>
            <a:r>
              <a:rPr lang="en-US">
                <a:solidFill>
                  <a:srgbClr val="0D0D0D"/>
                </a:solidFill>
                <a:latin typeface="+mj-lt"/>
              </a:rPr>
              <a:t> has the lowest negative weight (-0.27), this suggests the higher the monthly income the lower </a:t>
            </a:r>
            <a:r>
              <a:rPr lang="en-US" b="0" i="0">
                <a:effectLst/>
                <a:latin typeface="+mj-lt"/>
              </a:rPr>
              <a:t>likelihood of default</a:t>
            </a:r>
          </a:p>
          <a:p>
            <a:r>
              <a:rPr lang="en-US">
                <a:solidFill>
                  <a:srgbClr val="262626"/>
                </a:solidFill>
                <a:latin typeface="+mj-lt"/>
              </a:rPr>
              <a:t>Influential: </a:t>
            </a:r>
            <a:r>
              <a:rPr lang="en-US">
                <a:solidFill>
                  <a:srgbClr val="0D0D0D"/>
                </a:solidFill>
                <a:latin typeface="+mj-lt"/>
              </a:rPr>
              <a:t>RevolvingUtilizationOfUnsecuredLines, </a:t>
            </a:r>
            <a:r>
              <a:rPr lang="en-US">
                <a:solidFill>
                  <a:srgbClr val="262626"/>
                </a:solidFill>
                <a:latin typeface="+mj-lt"/>
              </a:rPr>
              <a:t>NumberOfTimes90DaysLate, NumberOfTime30-59PastDueNotWorse</a:t>
            </a:r>
            <a:endParaRPr lang="en-US"/>
          </a:p>
          <a:p>
            <a:endParaRPr lang="en-US">
              <a:solidFill>
                <a:srgbClr val="262626"/>
              </a:solidFill>
              <a:latin typeface="+mj-lt"/>
            </a:endParaRPr>
          </a:p>
          <a:p>
            <a:endParaRPr lang="en-US">
              <a:solidFill>
                <a:srgbClr val="0D0D0D"/>
              </a:solidFill>
              <a:latin typeface="+mj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039FBE9-BA56-B9C8-59D1-306B61D28234}"/>
              </a:ext>
            </a:extLst>
          </p:cNvPr>
          <p:cNvSpPr txBox="1">
            <a:spLocks/>
          </p:cNvSpPr>
          <p:nvPr/>
        </p:nvSpPr>
        <p:spPr>
          <a:xfrm>
            <a:off x="2339993" y="338554"/>
            <a:ext cx="7729728" cy="1011272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Logistic Regression – RESULTS</a:t>
            </a:r>
          </a:p>
        </p:txBody>
      </p:sp>
    </p:spTree>
    <p:extLst>
      <p:ext uri="{BB962C8B-B14F-4D97-AF65-F5344CB8AC3E}">
        <p14:creationId xmlns:p14="http://schemas.microsoft.com/office/powerpoint/2010/main" val="3779953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E0E3-2A3E-8E56-4AD7-F969D4A3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613"/>
            <a:ext cx="7729728" cy="1188720"/>
          </a:xfrm>
        </p:spPr>
        <p:txBody>
          <a:bodyPr/>
          <a:lstStyle/>
          <a:p>
            <a:r>
              <a:rPr lang="en-US"/>
              <a:t>The task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70FFA2-DBFE-0657-BA86-F26D62A08E38}"/>
              </a:ext>
            </a:extLst>
          </p:cNvPr>
          <p:cNvSpPr/>
          <p:nvPr/>
        </p:nvSpPr>
        <p:spPr>
          <a:xfrm>
            <a:off x="1368552" y="2100715"/>
            <a:ext cx="9454896" cy="363931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916CC-8C33-E848-08D1-72D47694C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1160" y="2369379"/>
            <a:ext cx="8869680" cy="3101983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Dataset with 150,000 entries and 10 variables which include relevant information about individual</a:t>
            </a:r>
          </a:p>
          <a:p>
            <a:pPr lvl="1"/>
            <a:r>
              <a:rPr lang="en-US" sz="2000">
                <a:solidFill>
                  <a:schemeClr val="tx1"/>
                </a:solidFill>
              </a:rPr>
              <a:t>For example: Monthly income, Number of Dependents </a:t>
            </a:r>
            <a:r>
              <a:rPr lang="en-US" sz="2000" err="1">
                <a:solidFill>
                  <a:schemeClr val="tx1"/>
                </a:solidFill>
              </a:rPr>
              <a:t>etc</a:t>
            </a:r>
            <a:endParaRPr lang="en-US" sz="2000">
              <a:solidFill>
                <a:schemeClr val="tx1"/>
              </a:solidFill>
            </a:endParaRPr>
          </a:p>
          <a:p>
            <a:r>
              <a:rPr lang="en-US" sz="2400">
                <a:solidFill>
                  <a:schemeClr val="tx1"/>
                </a:solidFill>
              </a:rPr>
              <a:t>Develop statistical model to predict default probability</a:t>
            </a:r>
          </a:p>
          <a:p>
            <a:r>
              <a:rPr lang="en-US" sz="2400">
                <a:solidFill>
                  <a:schemeClr val="tx1"/>
                </a:solidFill>
              </a:rPr>
              <a:t>Determine which attributes/features are more useful in prediction</a:t>
            </a:r>
          </a:p>
        </p:txBody>
      </p:sp>
    </p:spTree>
    <p:extLst>
      <p:ext uri="{BB962C8B-B14F-4D97-AF65-F5344CB8AC3E}">
        <p14:creationId xmlns:p14="http://schemas.microsoft.com/office/powerpoint/2010/main" val="17598331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E0E3-2A3E-8E56-4AD7-F969D4A3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613"/>
            <a:ext cx="7729728" cy="1188720"/>
          </a:xfrm>
        </p:spPr>
        <p:txBody>
          <a:bodyPr/>
          <a:lstStyle/>
          <a:p>
            <a:r>
              <a:rPr lang="en-US"/>
              <a:t>Logistic Regression – Results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21A1811-E0D6-5D98-149F-D3DD7A7D84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874577"/>
              </p:ext>
            </p:extLst>
          </p:nvPr>
        </p:nvGraphicFramePr>
        <p:xfrm>
          <a:off x="1088435" y="2943967"/>
          <a:ext cx="3249914" cy="9822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4957">
                  <a:extLst>
                    <a:ext uri="{9D8B030D-6E8A-4147-A177-3AD203B41FA5}">
                      <a16:colId xmlns:a16="http://schemas.microsoft.com/office/drawing/2014/main" val="1610428622"/>
                    </a:ext>
                  </a:extLst>
                </a:gridCol>
                <a:gridCol w="1624957">
                  <a:extLst>
                    <a:ext uri="{9D8B030D-6E8A-4147-A177-3AD203B41FA5}">
                      <a16:colId xmlns:a16="http://schemas.microsoft.com/office/drawing/2014/main" val="2695236410"/>
                    </a:ext>
                  </a:extLst>
                </a:gridCol>
              </a:tblGrid>
              <a:tr h="525017"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20477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151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777628"/>
                  </a:ext>
                </a:extLst>
              </a:tr>
              <a:tr h="324294"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1368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226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023408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EA93648E-0F31-F9C7-1F79-450C62D2250E}"/>
              </a:ext>
            </a:extLst>
          </p:cNvPr>
          <p:cNvSpPr/>
          <p:nvPr/>
        </p:nvSpPr>
        <p:spPr>
          <a:xfrm>
            <a:off x="670460" y="2287448"/>
            <a:ext cx="4085863" cy="33566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Confusion Matrix for Logistic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1DC09C-7BEE-A1CD-A099-D4FFE985E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796" y="2073845"/>
            <a:ext cx="5531633" cy="4255529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D33B18D-B9E1-05F3-0A34-705B951ADA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723359"/>
              </p:ext>
            </p:extLst>
          </p:nvPr>
        </p:nvGraphicFramePr>
        <p:xfrm>
          <a:off x="1088436" y="4761621"/>
          <a:ext cx="3249914" cy="9822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4957">
                  <a:extLst>
                    <a:ext uri="{9D8B030D-6E8A-4147-A177-3AD203B41FA5}">
                      <a16:colId xmlns:a16="http://schemas.microsoft.com/office/drawing/2014/main" val="1610428622"/>
                    </a:ext>
                  </a:extLst>
                </a:gridCol>
                <a:gridCol w="1624957">
                  <a:extLst>
                    <a:ext uri="{9D8B030D-6E8A-4147-A177-3AD203B41FA5}">
                      <a16:colId xmlns:a16="http://schemas.microsoft.com/office/drawing/2014/main" val="2695236410"/>
                    </a:ext>
                  </a:extLst>
                </a:gridCol>
              </a:tblGrid>
              <a:tr h="525017"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TND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FD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777628"/>
                  </a:ext>
                </a:extLst>
              </a:tr>
              <a:tr h="324294"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FND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TD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023408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C670008-2A2C-DF87-CF8E-52544E8FABF5}"/>
              </a:ext>
            </a:extLst>
          </p:cNvPr>
          <p:cNvSpPr/>
          <p:nvPr/>
        </p:nvSpPr>
        <p:spPr>
          <a:xfrm>
            <a:off x="1941809" y="5954241"/>
            <a:ext cx="1543168" cy="31251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Predicted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A4C29D-B2B8-02EF-A5D1-C6D3849AE69E}"/>
              </a:ext>
            </a:extLst>
          </p:cNvPr>
          <p:cNvSpPr/>
          <p:nvPr/>
        </p:nvSpPr>
        <p:spPr>
          <a:xfrm rot="16200000">
            <a:off x="432462" y="5123324"/>
            <a:ext cx="642211" cy="25880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True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A09B86-D5A1-4A91-150B-FCD08EFE93A1}"/>
              </a:ext>
            </a:extLst>
          </p:cNvPr>
          <p:cNvSpPr/>
          <p:nvPr/>
        </p:nvSpPr>
        <p:spPr>
          <a:xfrm>
            <a:off x="1941808" y="4187644"/>
            <a:ext cx="1543168" cy="31251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Predicted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1E30FC-A14A-B2F5-6E04-F39A95B9F443}"/>
              </a:ext>
            </a:extLst>
          </p:cNvPr>
          <p:cNvSpPr/>
          <p:nvPr/>
        </p:nvSpPr>
        <p:spPr>
          <a:xfrm rot="16200000">
            <a:off x="432461" y="3360999"/>
            <a:ext cx="642211" cy="25880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True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3F93E3-DDC9-D102-5575-5AAFE8F350BF}"/>
              </a:ext>
            </a:extLst>
          </p:cNvPr>
          <p:cNvCxnSpPr>
            <a:cxnSpLocks/>
          </p:cNvCxnSpPr>
          <p:nvPr/>
        </p:nvCxnSpPr>
        <p:spPr>
          <a:xfrm>
            <a:off x="2425746" y="5371246"/>
            <a:ext cx="0" cy="307535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5906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E0E3-2A3E-8E56-4AD7-F969D4A3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613"/>
            <a:ext cx="7729728" cy="1188720"/>
          </a:xfrm>
        </p:spPr>
        <p:txBody>
          <a:bodyPr/>
          <a:lstStyle/>
          <a:p>
            <a:r>
              <a:rPr lang="en-US"/>
              <a:t>Random Forest – method</a:t>
            </a:r>
            <a:br>
              <a:rPr lang="en-US"/>
            </a:br>
            <a:r>
              <a:rPr lang="en-US"/>
              <a:t>(Forest of Decision Tree)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70FFA2-DBFE-0657-BA86-F26D62A08E38}"/>
              </a:ext>
            </a:extLst>
          </p:cNvPr>
          <p:cNvSpPr/>
          <p:nvPr/>
        </p:nvSpPr>
        <p:spPr>
          <a:xfrm>
            <a:off x="374920" y="2000703"/>
            <a:ext cx="11390243" cy="455850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F2670BEA-2EE0-5770-086F-A3E309C5E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63498" y="2186659"/>
            <a:ext cx="5308208" cy="2570394"/>
          </a:xfrm>
        </p:spPr>
      </p:pic>
      <p:pic>
        <p:nvPicPr>
          <p:cNvPr id="6" name="Picture 5" descr="A colorful squares with numbers&#10;&#10;Description automatically generated">
            <a:extLst>
              <a:ext uri="{FF2B5EF4-FFF2-40B4-BE49-F238E27FC236}">
                <a16:creationId xmlns:a16="http://schemas.microsoft.com/office/drawing/2014/main" id="{6BC6FC35-B3B6-CE49-ED58-BC1D6CA9F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73" y="2216805"/>
            <a:ext cx="4974672" cy="25635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D42AF6-8007-E883-2AD0-7D4C1AFFA7D7}"/>
              </a:ext>
            </a:extLst>
          </p:cNvPr>
          <p:cNvSpPr txBox="1"/>
          <p:nvPr/>
        </p:nvSpPr>
        <p:spPr>
          <a:xfrm>
            <a:off x="2481009" y="4914478"/>
            <a:ext cx="1676400" cy="379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>
                <a:solidFill>
                  <a:srgbClr val="FF0000"/>
                </a:solidFill>
              </a:rPr>
              <a:t>Original</a:t>
            </a:r>
            <a:r>
              <a:rPr lang="zh-CN" altLang="en-US" b="1">
                <a:solidFill>
                  <a:srgbClr val="FF0000"/>
                </a:solidFill>
              </a:rPr>
              <a:t> </a:t>
            </a:r>
            <a:r>
              <a:rPr lang="en-US" altLang="zh-CN" b="1">
                <a:solidFill>
                  <a:srgbClr val="FF0000"/>
                </a:solidFill>
              </a:rPr>
              <a:t>Data</a:t>
            </a:r>
            <a:endParaRPr lang="en-GB" b="1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963FF1-844B-5FF3-2319-AF5B676FE8FF}"/>
              </a:ext>
            </a:extLst>
          </p:cNvPr>
          <p:cNvSpPr txBox="1"/>
          <p:nvPr/>
        </p:nvSpPr>
        <p:spPr>
          <a:xfrm>
            <a:off x="8716974" y="4912883"/>
            <a:ext cx="1988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>
                <a:solidFill>
                  <a:srgbClr val="FF0000"/>
                </a:solidFill>
              </a:rPr>
              <a:t>Sample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F509EA-2457-6383-C8F9-78553F686FB0}"/>
              </a:ext>
            </a:extLst>
          </p:cNvPr>
          <p:cNvSpPr txBox="1"/>
          <p:nvPr/>
        </p:nvSpPr>
        <p:spPr>
          <a:xfrm>
            <a:off x="4157409" y="5382788"/>
            <a:ext cx="485203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arabicParenR"/>
            </a:pPr>
            <a:r>
              <a:rPr lang="en-US" sz="2800" b="1" err="1">
                <a:solidFill>
                  <a:srgbClr val="FF0000"/>
                </a:solidFill>
              </a:rPr>
              <a:t>colsample_bytree</a:t>
            </a:r>
            <a:r>
              <a:rPr lang="en-US" sz="2800" b="1">
                <a:solidFill>
                  <a:srgbClr val="FF0000"/>
                </a:solidFill>
              </a:rPr>
              <a:t> = 2</a:t>
            </a:r>
          </a:p>
          <a:p>
            <a:pPr marL="514350" indent="-514350">
              <a:buFontTx/>
              <a:buAutoNum type="arabicParenR"/>
            </a:pPr>
            <a:r>
              <a:rPr lang="en-US" sz="2800" b="1">
                <a:solidFill>
                  <a:srgbClr val="FF0000"/>
                </a:solidFill>
              </a:rPr>
              <a:t>subsample = 6</a:t>
            </a:r>
            <a:endParaRPr lang="en-GB" sz="2800" b="1">
              <a:solidFill>
                <a:srgbClr val="FF0000"/>
              </a:solidFill>
            </a:endParaRPr>
          </a:p>
          <a:p>
            <a:pPr marL="514350" indent="-514350">
              <a:buAutoNum type="arabicParenR"/>
            </a:pPr>
            <a:endParaRPr lang="en-GB" sz="28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456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E0E3-2A3E-8E56-4AD7-F969D4A3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613"/>
            <a:ext cx="7729728" cy="1188720"/>
          </a:xfrm>
        </p:spPr>
        <p:txBody>
          <a:bodyPr/>
          <a:lstStyle/>
          <a:p>
            <a:r>
              <a:rPr lang="en-US"/>
              <a:t>Random Forest – method</a:t>
            </a:r>
            <a:br>
              <a:rPr lang="en-US"/>
            </a:br>
            <a:r>
              <a:rPr lang="en-US"/>
              <a:t>(Forest of Decision Tree)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70FFA2-DBFE-0657-BA86-F26D62A08E38}"/>
              </a:ext>
            </a:extLst>
          </p:cNvPr>
          <p:cNvSpPr/>
          <p:nvPr/>
        </p:nvSpPr>
        <p:spPr>
          <a:xfrm>
            <a:off x="374920" y="2000703"/>
            <a:ext cx="11390243" cy="455850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963FF1-844B-5FF3-2319-AF5B676FE8FF}"/>
              </a:ext>
            </a:extLst>
          </p:cNvPr>
          <p:cNvSpPr txBox="1"/>
          <p:nvPr/>
        </p:nvSpPr>
        <p:spPr>
          <a:xfrm>
            <a:off x="2716224" y="4969489"/>
            <a:ext cx="1988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>
                <a:solidFill>
                  <a:srgbClr val="FF0000"/>
                </a:solidFill>
              </a:rPr>
              <a:t>Sample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F509EA-2457-6383-C8F9-78553F686FB0}"/>
              </a:ext>
            </a:extLst>
          </p:cNvPr>
          <p:cNvSpPr txBox="1"/>
          <p:nvPr/>
        </p:nvSpPr>
        <p:spPr>
          <a:xfrm>
            <a:off x="4386009" y="5382787"/>
            <a:ext cx="485203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arabicParenR"/>
            </a:pPr>
            <a:r>
              <a:rPr lang="en-US" sz="2800" b="1" err="1">
                <a:solidFill>
                  <a:srgbClr val="FF0000"/>
                </a:solidFill>
              </a:rPr>
              <a:t>Max_depth</a:t>
            </a:r>
            <a:r>
              <a:rPr lang="en-US" sz="2800" b="1">
                <a:solidFill>
                  <a:srgbClr val="FF0000"/>
                </a:solidFill>
              </a:rPr>
              <a:t> = 3</a:t>
            </a:r>
            <a:endParaRPr lang="en-GB" sz="2800" b="1">
              <a:solidFill>
                <a:srgbClr val="FF0000"/>
              </a:solidFill>
            </a:endParaRPr>
          </a:p>
          <a:p>
            <a:pPr marL="514350" indent="-514350">
              <a:buAutoNum type="arabicParenR"/>
            </a:pPr>
            <a:endParaRPr lang="en-GB" sz="2800" b="1">
              <a:solidFill>
                <a:srgbClr val="FF0000"/>
              </a:solidFill>
            </a:endParaRPr>
          </a:p>
        </p:txBody>
      </p:sp>
      <p:pic>
        <p:nvPicPr>
          <p:cNvPr id="3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8457CB00-2B0A-47EC-B962-696AB9029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94" y="2199899"/>
            <a:ext cx="5308208" cy="2570394"/>
          </a:xfrm>
          <a:prstGeom prst="rect">
            <a:avLst/>
          </a:prstGeom>
        </p:spPr>
      </p:pic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54D44151-BB69-23BF-40C6-52DBEB82BA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70042" y="2199899"/>
            <a:ext cx="5525408" cy="2570394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308AFF-FA82-1EFD-7C11-743AE26A7517}"/>
              </a:ext>
            </a:extLst>
          </p:cNvPr>
          <p:cNvSpPr txBox="1"/>
          <p:nvPr/>
        </p:nvSpPr>
        <p:spPr>
          <a:xfrm>
            <a:off x="8481759" y="4891874"/>
            <a:ext cx="1988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>
                <a:solidFill>
                  <a:srgbClr val="FF0000"/>
                </a:solidFill>
              </a:rPr>
              <a:t>Fitted Trees</a:t>
            </a:r>
          </a:p>
        </p:txBody>
      </p:sp>
    </p:spTree>
    <p:extLst>
      <p:ext uri="{BB962C8B-B14F-4D97-AF65-F5344CB8AC3E}">
        <p14:creationId xmlns:p14="http://schemas.microsoft.com/office/powerpoint/2010/main" val="13619057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E0E3-2A3E-8E56-4AD7-F969D4A3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613"/>
            <a:ext cx="7729728" cy="1188720"/>
          </a:xfrm>
        </p:spPr>
        <p:txBody>
          <a:bodyPr/>
          <a:lstStyle/>
          <a:p>
            <a:r>
              <a:rPr lang="en-US"/>
              <a:t>Random Forest – results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21A1811-E0D6-5D98-149F-D3DD7A7D84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099477"/>
              </p:ext>
            </p:extLst>
          </p:nvPr>
        </p:nvGraphicFramePr>
        <p:xfrm>
          <a:off x="1088436" y="2999296"/>
          <a:ext cx="3249914" cy="9822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4957">
                  <a:extLst>
                    <a:ext uri="{9D8B030D-6E8A-4147-A177-3AD203B41FA5}">
                      <a16:colId xmlns:a16="http://schemas.microsoft.com/office/drawing/2014/main" val="1610428622"/>
                    </a:ext>
                  </a:extLst>
                </a:gridCol>
                <a:gridCol w="1624957">
                  <a:extLst>
                    <a:ext uri="{9D8B030D-6E8A-4147-A177-3AD203B41FA5}">
                      <a16:colId xmlns:a16="http://schemas.microsoft.com/office/drawing/2014/main" val="2695236410"/>
                    </a:ext>
                  </a:extLst>
                </a:gridCol>
              </a:tblGrid>
              <a:tr h="525017"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20434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194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777628"/>
                  </a:ext>
                </a:extLst>
              </a:tr>
              <a:tr h="324294"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1335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259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023408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EA93648E-0F31-F9C7-1F79-450C62D2250E}"/>
              </a:ext>
            </a:extLst>
          </p:cNvPr>
          <p:cNvSpPr/>
          <p:nvPr/>
        </p:nvSpPr>
        <p:spPr>
          <a:xfrm>
            <a:off x="624162" y="2163921"/>
            <a:ext cx="4178461" cy="31251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Confusion Matrix for Random Forest</a:t>
            </a:r>
          </a:p>
        </p:txBody>
      </p:sp>
      <p:pic>
        <p:nvPicPr>
          <p:cNvPr id="6" name="Picture 5" descr="A graph with a line and dotted line&#10;&#10;Description automatically generated">
            <a:extLst>
              <a:ext uri="{FF2B5EF4-FFF2-40B4-BE49-F238E27FC236}">
                <a16:creationId xmlns:a16="http://schemas.microsoft.com/office/drawing/2014/main" id="{4282FB6C-1EF3-C030-4332-1E516964A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331" y="1885272"/>
            <a:ext cx="5833699" cy="4446766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0D2BBE7-22B0-C1DD-AD52-0A277AFA02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157352"/>
              </p:ext>
            </p:extLst>
          </p:nvPr>
        </p:nvGraphicFramePr>
        <p:xfrm>
          <a:off x="1088436" y="4761621"/>
          <a:ext cx="3249914" cy="9822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4957">
                  <a:extLst>
                    <a:ext uri="{9D8B030D-6E8A-4147-A177-3AD203B41FA5}">
                      <a16:colId xmlns:a16="http://schemas.microsoft.com/office/drawing/2014/main" val="1610428622"/>
                    </a:ext>
                  </a:extLst>
                </a:gridCol>
                <a:gridCol w="1624957">
                  <a:extLst>
                    <a:ext uri="{9D8B030D-6E8A-4147-A177-3AD203B41FA5}">
                      <a16:colId xmlns:a16="http://schemas.microsoft.com/office/drawing/2014/main" val="2695236410"/>
                    </a:ext>
                  </a:extLst>
                </a:gridCol>
              </a:tblGrid>
              <a:tr h="525017"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TND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FD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777628"/>
                  </a:ext>
                </a:extLst>
              </a:tr>
              <a:tr h="324294"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FND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TD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023408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69D6AFE0-2ABD-99EA-1317-CBF34D0D28A3}"/>
              </a:ext>
            </a:extLst>
          </p:cNvPr>
          <p:cNvSpPr/>
          <p:nvPr/>
        </p:nvSpPr>
        <p:spPr>
          <a:xfrm>
            <a:off x="1941809" y="5954241"/>
            <a:ext cx="1543168" cy="31251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Predicted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AB60B9-F5E0-7E9C-3130-4669FA7FB15F}"/>
              </a:ext>
            </a:extLst>
          </p:cNvPr>
          <p:cNvSpPr/>
          <p:nvPr/>
        </p:nvSpPr>
        <p:spPr>
          <a:xfrm rot="16200000">
            <a:off x="432462" y="5123324"/>
            <a:ext cx="642211" cy="25880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True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0B7E00-E648-1A66-2F94-3D3C5A204FAE}"/>
              </a:ext>
            </a:extLst>
          </p:cNvPr>
          <p:cNvSpPr/>
          <p:nvPr/>
        </p:nvSpPr>
        <p:spPr>
          <a:xfrm>
            <a:off x="1941808" y="4187644"/>
            <a:ext cx="1543168" cy="31251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Predicted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C76C3E-60D0-C8D3-A316-6A27CAEABBEA}"/>
              </a:ext>
            </a:extLst>
          </p:cNvPr>
          <p:cNvSpPr/>
          <p:nvPr/>
        </p:nvSpPr>
        <p:spPr>
          <a:xfrm rot="16200000">
            <a:off x="432461" y="3360999"/>
            <a:ext cx="642211" cy="25880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True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245117-2673-907E-D5AD-E1404804279D}"/>
              </a:ext>
            </a:extLst>
          </p:cNvPr>
          <p:cNvCxnSpPr>
            <a:cxnSpLocks/>
          </p:cNvCxnSpPr>
          <p:nvPr/>
        </p:nvCxnSpPr>
        <p:spPr>
          <a:xfrm>
            <a:off x="2425746" y="5360360"/>
            <a:ext cx="0" cy="307535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6339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2B62596-AF78-C992-1A94-BF1822888225}"/>
              </a:ext>
            </a:extLst>
          </p:cNvPr>
          <p:cNvSpPr/>
          <p:nvPr/>
        </p:nvSpPr>
        <p:spPr>
          <a:xfrm>
            <a:off x="6096000" y="312516"/>
            <a:ext cx="5524982" cy="6123008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10E0E3-2A3E-8E56-4AD7-F969D4A3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825" y="451967"/>
            <a:ext cx="4142656" cy="1188720"/>
          </a:xfrm>
        </p:spPr>
        <p:txBody>
          <a:bodyPr/>
          <a:lstStyle/>
          <a:p>
            <a:r>
              <a:rPr lang="en-US"/>
              <a:t>KNN – method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70FFA2-DBFE-0657-BA86-F26D62A08E38}"/>
              </a:ext>
            </a:extLst>
          </p:cNvPr>
          <p:cNvSpPr/>
          <p:nvPr/>
        </p:nvSpPr>
        <p:spPr>
          <a:xfrm>
            <a:off x="605743" y="2026703"/>
            <a:ext cx="5112152" cy="193885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916CC-8C33-E848-08D1-72D47694C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671" y="2230485"/>
            <a:ext cx="4716027" cy="16701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>
                <a:effectLst/>
                <a:latin typeface="+mj-lt"/>
              </a:rPr>
              <a:t>In practice, given a new unclassified point, KNN takes the k most similar data entry points. Identifies the classification of them, then takes a majority vote to determine the class of the new point. </a:t>
            </a:r>
          </a:p>
          <a:p>
            <a:pPr marL="0" indent="0">
              <a:buNone/>
            </a:pPr>
            <a:endParaRPr lang="en-US">
              <a:latin typeface="+mj-lt"/>
            </a:endParaRPr>
          </a:p>
          <a:p>
            <a:pPr marL="0" indent="0">
              <a:buNone/>
            </a:pPr>
            <a:endParaRPr lang="en-US" b="0" i="0">
              <a:effectLst/>
              <a:latin typeface="+mj-lt"/>
            </a:endParaRPr>
          </a:p>
          <a:p>
            <a:pPr marL="0" indent="0">
              <a:buNone/>
            </a:pPr>
            <a:endParaRPr lang="en-US">
              <a:latin typeface="+mj-lt"/>
            </a:endParaRPr>
          </a:p>
          <a:p>
            <a:pPr marL="0" indent="0">
              <a:buNone/>
            </a:pPr>
            <a:endParaRPr lang="en-US" b="0" i="0">
              <a:effectLst/>
              <a:latin typeface="+mj-lt"/>
            </a:endParaRPr>
          </a:p>
          <a:p>
            <a:pPr marL="0" indent="0">
              <a:buNone/>
            </a:pPr>
            <a:endParaRPr lang="en-US">
              <a:latin typeface="+mj-lt"/>
            </a:endParaRPr>
          </a:p>
          <a:p>
            <a:pPr marL="0" indent="0">
              <a:buNone/>
            </a:pPr>
            <a:endParaRPr lang="en-US" b="0" i="0">
              <a:effectLst/>
              <a:latin typeface="+mj-lt"/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  <a:latin typeface="+mj-lt"/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" name="Picture 4" descr="A flowchart of a class&#10;&#10;Description automatically generated">
            <a:extLst>
              <a:ext uri="{FF2B5EF4-FFF2-40B4-BE49-F238E27FC236}">
                <a16:creationId xmlns:a16="http://schemas.microsoft.com/office/drawing/2014/main" id="{1D92615A-33C4-4598-7FE0-3E0093552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218" y="619138"/>
            <a:ext cx="5013111" cy="52493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8F14DA-6ABB-8BF3-CC04-AB5E087174CE}"/>
              </a:ext>
            </a:extLst>
          </p:cNvPr>
          <p:cNvSpPr/>
          <p:nvPr/>
        </p:nvSpPr>
        <p:spPr>
          <a:xfrm>
            <a:off x="595458" y="4328287"/>
            <a:ext cx="5112152" cy="193885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CC7111-C24F-9E53-85DC-14655D8DC972}"/>
              </a:ext>
            </a:extLst>
          </p:cNvPr>
          <p:cNvSpPr txBox="1">
            <a:spLocks/>
          </p:cNvSpPr>
          <p:nvPr/>
        </p:nvSpPr>
        <p:spPr>
          <a:xfrm>
            <a:off x="772300" y="4466328"/>
            <a:ext cx="4716027" cy="16701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u="sng">
                <a:latin typeface="+mj-lt"/>
              </a:rPr>
              <a:t>Parameters</a:t>
            </a:r>
            <a:r>
              <a:rPr lang="en-US">
                <a:latin typeface="+mj-lt"/>
              </a:rPr>
              <a:t> 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>
                <a:latin typeface="+mj-lt"/>
              </a:rPr>
              <a:t>The optimal value k = 4, was determined using a gird-search method,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>
                <a:latin typeface="+mj-lt"/>
              </a:rPr>
              <a:t>The distance metric used was the Euclidean norm.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chemeClr val="tx1"/>
              </a:solidFill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62682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E0E3-2A3E-8E56-4AD7-F969D4A3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613"/>
            <a:ext cx="7729728" cy="1188720"/>
          </a:xfrm>
        </p:spPr>
        <p:txBody>
          <a:bodyPr/>
          <a:lstStyle/>
          <a:p>
            <a:r>
              <a:rPr lang="en-US"/>
              <a:t>KNN – results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21A1811-E0D6-5D98-149F-D3DD7A7D84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358168"/>
              </p:ext>
            </p:extLst>
          </p:nvPr>
        </p:nvGraphicFramePr>
        <p:xfrm>
          <a:off x="1273492" y="2867960"/>
          <a:ext cx="3249914" cy="9822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4957">
                  <a:extLst>
                    <a:ext uri="{9D8B030D-6E8A-4147-A177-3AD203B41FA5}">
                      <a16:colId xmlns:a16="http://schemas.microsoft.com/office/drawing/2014/main" val="1610428622"/>
                    </a:ext>
                  </a:extLst>
                </a:gridCol>
                <a:gridCol w="1624957">
                  <a:extLst>
                    <a:ext uri="{9D8B030D-6E8A-4147-A177-3AD203B41FA5}">
                      <a16:colId xmlns:a16="http://schemas.microsoft.com/office/drawing/2014/main" val="2695236410"/>
                    </a:ext>
                  </a:extLst>
                </a:gridCol>
              </a:tblGrid>
              <a:tr h="525017"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20401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206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777628"/>
                  </a:ext>
                </a:extLst>
              </a:tr>
              <a:tr h="324294"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1393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222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023408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33FC1F9A-B5DA-49E7-BF0B-CEED83984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843" y="1932821"/>
            <a:ext cx="5658141" cy="431187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A93648E-0F31-F9C7-1F79-450C62D2250E}"/>
              </a:ext>
            </a:extLst>
          </p:cNvPr>
          <p:cNvSpPr/>
          <p:nvPr/>
        </p:nvSpPr>
        <p:spPr>
          <a:xfrm>
            <a:off x="1273492" y="2099006"/>
            <a:ext cx="3249914" cy="35881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Confusion Matrix for KNN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38154F4-39F9-0582-809F-0EAE76D491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906684"/>
              </p:ext>
            </p:extLst>
          </p:nvPr>
        </p:nvGraphicFramePr>
        <p:xfrm>
          <a:off x="1273493" y="4707195"/>
          <a:ext cx="3249914" cy="9822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4957">
                  <a:extLst>
                    <a:ext uri="{9D8B030D-6E8A-4147-A177-3AD203B41FA5}">
                      <a16:colId xmlns:a16="http://schemas.microsoft.com/office/drawing/2014/main" val="1610428622"/>
                    </a:ext>
                  </a:extLst>
                </a:gridCol>
                <a:gridCol w="1624957">
                  <a:extLst>
                    <a:ext uri="{9D8B030D-6E8A-4147-A177-3AD203B41FA5}">
                      <a16:colId xmlns:a16="http://schemas.microsoft.com/office/drawing/2014/main" val="2695236410"/>
                    </a:ext>
                  </a:extLst>
                </a:gridCol>
              </a:tblGrid>
              <a:tr h="525017"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TND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FD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777628"/>
                  </a:ext>
                </a:extLst>
              </a:tr>
              <a:tr h="324294"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FND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TD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02340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73E479BA-2A0E-5E07-6CEF-FC4CA3F75070}"/>
              </a:ext>
            </a:extLst>
          </p:cNvPr>
          <p:cNvSpPr/>
          <p:nvPr/>
        </p:nvSpPr>
        <p:spPr>
          <a:xfrm>
            <a:off x="2126866" y="5899815"/>
            <a:ext cx="1543168" cy="31251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Predicted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D61F71-D2B0-6042-03DD-36F35012518E}"/>
              </a:ext>
            </a:extLst>
          </p:cNvPr>
          <p:cNvSpPr/>
          <p:nvPr/>
        </p:nvSpPr>
        <p:spPr>
          <a:xfrm rot="16200000">
            <a:off x="617519" y="5068898"/>
            <a:ext cx="642211" cy="25880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True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A326E9-5720-604C-830F-FA8DB596244D}"/>
              </a:ext>
            </a:extLst>
          </p:cNvPr>
          <p:cNvSpPr/>
          <p:nvPr/>
        </p:nvSpPr>
        <p:spPr>
          <a:xfrm>
            <a:off x="2126865" y="4133218"/>
            <a:ext cx="1543168" cy="31251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Predicted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ED6A88-1368-ECA2-8F2D-1F3207256860}"/>
              </a:ext>
            </a:extLst>
          </p:cNvPr>
          <p:cNvSpPr/>
          <p:nvPr/>
        </p:nvSpPr>
        <p:spPr>
          <a:xfrm rot="16200000">
            <a:off x="617518" y="3306573"/>
            <a:ext cx="642211" cy="25880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True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AD6291-84D6-5B0E-79F6-EFE5ACBDCF36}"/>
              </a:ext>
            </a:extLst>
          </p:cNvPr>
          <p:cNvCxnSpPr>
            <a:cxnSpLocks/>
          </p:cNvCxnSpPr>
          <p:nvPr/>
        </p:nvCxnSpPr>
        <p:spPr>
          <a:xfrm>
            <a:off x="2610803" y="5305934"/>
            <a:ext cx="0" cy="307535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2345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E0E3-2A3E-8E56-4AD7-F969D4A3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613"/>
            <a:ext cx="7729728" cy="1188720"/>
          </a:xfrm>
        </p:spPr>
        <p:txBody>
          <a:bodyPr/>
          <a:lstStyle/>
          <a:p>
            <a:r>
              <a:rPr lang="en-US"/>
              <a:t>Ada </a:t>
            </a:r>
            <a:r>
              <a:rPr lang="en-US" err="1"/>
              <a:t>BOOSTing</a:t>
            </a:r>
            <a:r>
              <a:rPr lang="en-US"/>
              <a:t> – Method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70FFA2-DBFE-0657-BA86-F26D62A08E38}"/>
              </a:ext>
            </a:extLst>
          </p:cNvPr>
          <p:cNvSpPr/>
          <p:nvPr/>
        </p:nvSpPr>
        <p:spPr>
          <a:xfrm>
            <a:off x="816864" y="2100714"/>
            <a:ext cx="10899648" cy="43244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36BDB9-4986-AFD7-DA0E-07B9B959FC3E}"/>
              </a:ext>
            </a:extLst>
          </p:cNvPr>
          <p:cNvSpPr txBox="1"/>
          <p:nvPr/>
        </p:nvSpPr>
        <p:spPr>
          <a:xfrm>
            <a:off x="460647" y="48455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Step 1: Assign Sample Weights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1CDB3-0CAD-8491-53A9-039ABA8EC0E7}"/>
              </a:ext>
            </a:extLst>
          </p:cNvPr>
          <p:cNvSpPr txBox="1"/>
          <p:nvPr/>
        </p:nvSpPr>
        <p:spPr>
          <a:xfrm>
            <a:off x="6003233" y="48440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Step 2: Assign New Sample Weights</a:t>
            </a:r>
          </a:p>
          <a:p>
            <a:pPr algn="ctr"/>
            <a:r>
              <a:rPr lang="en-US" b="1">
                <a:solidFill>
                  <a:srgbClr val="FF0000"/>
                </a:solidFill>
              </a:rPr>
              <a:t>(to be explained later)</a:t>
            </a:r>
            <a:endParaRPr lang="en-GB" b="1">
              <a:solidFill>
                <a:srgbClr val="FF0000"/>
              </a:solidFill>
            </a:endParaRPr>
          </a:p>
        </p:txBody>
      </p:sp>
      <p:pic>
        <p:nvPicPr>
          <p:cNvPr id="3" name="Content Placeholder 5" descr="A table with numbers and text&#10;&#10;Description automatically generated">
            <a:extLst>
              <a:ext uri="{FF2B5EF4-FFF2-40B4-BE49-F238E27FC236}">
                <a16:creationId xmlns:a16="http://schemas.microsoft.com/office/drawing/2014/main" id="{030F68C7-52FE-29FC-DDDE-F5F407709C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8574" y="2474018"/>
            <a:ext cx="5524366" cy="2164464"/>
          </a:xfrm>
        </p:spPr>
      </p:pic>
      <p:pic>
        <p:nvPicPr>
          <p:cNvPr id="5" name="Picture 4" descr="A table with numbers and red squares&#10;&#10;Description automatically generated">
            <a:extLst>
              <a:ext uri="{FF2B5EF4-FFF2-40B4-BE49-F238E27FC236}">
                <a16:creationId xmlns:a16="http://schemas.microsoft.com/office/drawing/2014/main" id="{8FD584F8-8B85-D487-6FF9-BE394CA66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650" y="2474018"/>
            <a:ext cx="4982196" cy="2172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98AFDB-615F-09D4-ED42-89156C036831}"/>
              </a:ext>
            </a:extLst>
          </p:cNvPr>
          <p:cNvSpPr txBox="1"/>
          <p:nvPr/>
        </p:nvSpPr>
        <p:spPr>
          <a:xfrm>
            <a:off x="5231488" y="2450341"/>
            <a:ext cx="1035200" cy="2195817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GB" b="1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FDBFC3-95A2-BC10-376A-2AEF9B1B33A3}"/>
              </a:ext>
            </a:extLst>
          </p:cNvPr>
          <p:cNvSpPr txBox="1"/>
          <p:nvPr/>
        </p:nvSpPr>
        <p:spPr>
          <a:xfrm>
            <a:off x="10390056" y="2442664"/>
            <a:ext cx="1036790" cy="2195817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GB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38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E0E3-2A3E-8E56-4AD7-F969D4A3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613"/>
            <a:ext cx="7729728" cy="1188720"/>
          </a:xfrm>
        </p:spPr>
        <p:txBody>
          <a:bodyPr/>
          <a:lstStyle/>
          <a:p>
            <a:r>
              <a:rPr lang="en-US"/>
              <a:t>Ada </a:t>
            </a:r>
            <a:r>
              <a:rPr lang="en-US" err="1"/>
              <a:t>BOOSTing</a:t>
            </a:r>
            <a:r>
              <a:rPr lang="en-US"/>
              <a:t> – Method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70FFA2-DBFE-0657-BA86-F26D62A08E38}"/>
              </a:ext>
            </a:extLst>
          </p:cNvPr>
          <p:cNvSpPr/>
          <p:nvPr/>
        </p:nvSpPr>
        <p:spPr>
          <a:xfrm>
            <a:off x="816864" y="2100714"/>
            <a:ext cx="10899648" cy="43244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table with numbers and red squares&#10;&#10;Description automatically generated">
            <a:extLst>
              <a:ext uri="{FF2B5EF4-FFF2-40B4-BE49-F238E27FC236}">
                <a16:creationId xmlns:a16="http://schemas.microsoft.com/office/drawing/2014/main" id="{5E016C85-5424-3769-5C0A-7983F5AEB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591" y="2416784"/>
            <a:ext cx="5100907" cy="2223896"/>
          </a:xfrm>
          <a:prstGeom prst="rect">
            <a:avLst/>
          </a:prstGeom>
        </p:spPr>
      </p:pic>
      <p:pic>
        <p:nvPicPr>
          <p:cNvPr id="9" name="Picture 8" descr="A table with numbers and a red line&#10;&#10;Description automatically generated">
            <a:extLst>
              <a:ext uri="{FF2B5EF4-FFF2-40B4-BE49-F238E27FC236}">
                <a16:creationId xmlns:a16="http://schemas.microsoft.com/office/drawing/2014/main" id="{0CC02E68-2863-F5C0-AA0C-BC92D1C17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565" y="2428507"/>
            <a:ext cx="5418541" cy="22238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91CDB3-0CAD-8491-53A9-039ABA8EC0E7}"/>
              </a:ext>
            </a:extLst>
          </p:cNvPr>
          <p:cNvSpPr txBox="1"/>
          <p:nvPr/>
        </p:nvSpPr>
        <p:spPr>
          <a:xfrm>
            <a:off x="7656575" y="48326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Step 3:Divide into Buckets</a:t>
            </a:r>
            <a:endParaRPr lang="en-GB" b="1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813122-8C0A-5F5C-A279-0401B2194916}"/>
              </a:ext>
            </a:extLst>
          </p:cNvPr>
          <p:cNvSpPr txBox="1"/>
          <p:nvPr/>
        </p:nvSpPr>
        <p:spPr>
          <a:xfrm>
            <a:off x="10638506" y="2433140"/>
            <a:ext cx="743195" cy="2195817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GB" b="1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1775E3-96C1-037E-715A-ED325C722CD9}"/>
              </a:ext>
            </a:extLst>
          </p:cNvPr>
          <p:cNvSpPr txBox="1"/>
          <p:nvPr/>
        </p:nvSpPr>
        <p:spPr>
          <a:xfrm>
            <a:off x="5164557" y="2405061"/>
            <a:ext cx="798603" cy="2195817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GB" b="1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6FE33F-087D-1ADE-552F-83A26B68EF3C}"/>
              </a:ext>
            </a:extLst>
          </p:cNvPr>
          <p:cNvSpPr txBox="1"/>
          <p:nvPr/>
        </p:nvSpPr>
        <p:spPr>
          <a:xfrm>
            <a:off x="537552" y="483267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Step 2: Assign New Sample Weights</a:t>
            </a:r>
          </a:p>
          <a:p>
            <a:pPr algn="ctr"/>
            <a:r>
              <a:rPr lang="en-US" b="1">
                <a:solidFill>
                  <a:srgbClr val="FF0000"/>
                </a:solidFill>
              </a:rPr>
              <a:t>(to be explained later)</a:t>
            </a:r>
            <a:endParaRPr lang="en-GB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82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E0E3-2A3E-8E56-4AD7-F969D4A3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613"/>
            <a:ext cx="7729728" cy="1188720"/>
          </a:xfrm>
        </p:spPr>
        <p:txBody>
          <a:bodyPr/>
          <a:lstStyle/>
          <a:p>
            <a:r>
              <a:rPr lang="en-US"/>
              <a:t>Ada </a:t>
            </a:r>
            <a:r>
              <a:rPr lang="en-US" err="1"/>
              <a:t>BOOSTing</a:t>
            </a:r>
            <a:r>
              <a:rPr lang="en-US"/>
              <a:t> – Method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70FFA2-DBFE-0657-BA86-F26D62A08E38}"/>
              </a:ext>
            </a:extLst>
          </p:cNvPr>
          <p:cNvSpPr/>
          <p:nvPr/>
        </p:nvSpPr>
        <p:spPr>
          <a:xfrm>
            <a:off x="816864" y="2100714"/>
            <a:ext cx="10899648" cy="43244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36BDB9-4986-AFD7-DA0E-07B9B959FC3E}"/>
              </a:ext>
            </a:extLst>
          </p:cNvPr>
          <p:cNvSpPr txBox="1"/>
          <p:nvPr/>
        </p:nvSpPr>
        <p:spPr>
          <a:xfrm>
            <a:off x="1548387" y="48326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Step 3:Divide into Buckets</a:t>
            </a:r>
            <a:endParaRPr lang="en-GB" b="1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1CDB3-0CAD-8491-53A9-039ABA8EC0E7}"/>
              </a:ext>
            </a:extLst>
          </p:cNvPr>
          <p:cNvSpPr txBox="1"/>
          <p:nvPr/>
        </p:nvSpPr>
        <p:spPr>
          <a:xfrm>
            <a:off x="6612260" y="4840980"/>
            <a:ext cx="4627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Step 4:Set new dataset Based on bracket</a:t>
            </a:r>
            <a:endParaRPr lang="en-GB" b="1">
              <a:solidFill>
                <a:srgbClr val="FF0000"/>
              </a:solidFill>
            </a:endParaRPr>
          </a:p>
        </p:txBody>
      </p:sp>
      <p:pic>
        <p:nvPicPr>
          <p:cNvPr id="5" name="Picture 4" descr="A red and black table with numbers&#10;&#10;Description automatically generated">
            <a:extLst>
              <a:ext uri="{FF2B5EF4-FFF2-40B4-BE49-F238E27FC236}">
                <a16:creationId xmlns:a16="http://schemas.microsoft.com/office/drawing/2014/main" id="{A5A3CA9E-933A-20DC-32D2-87F3FA327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540" y="2431921"/>
            <a:ext cx="5425438" cy="2170175"/>
          </a:xfrm>
          <a:prstGeom prst="rect">
            <a:avLst/>
          </a:prstGeom>
        </p:spPr>
      </p:pic>
      <p:pic>
        <p:nvPicPr>
          <p:cNvPr id="6" name="Picture 5" descr="A table with numbers and a red line&#10;&#10;Description automatically generated">
            <a:extLst>
              <a:ext uri="{FF2B5EF4-FFF2-40B4-BE49-F238E27FC236}">
                <a16:creationId xmlns:a16="http://schemas.microsoft.com/office/drawing/2014/main" id="{F996CDA1-2E14-FC8B-C1F9-D0E5D5A8B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148" y="2414586"/>
            <a:ext cx="5130314" cy="22238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0E36FF-A538-BF2B-99AB-9688597B009D}"/>
              </a:ext>
            </a:extLst>
          </p:cNvPr>
          <p:cNvSpPr txBox="1"/>
          <p:nvPr/>
        </p:nvSpPr>
        <p:spPr>
          <a:xfrm>
            <a:off x="4980439" y="2442664"/>
            <a:ext cx="1036790" cy="2195817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GB" b="1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53B8B9-4E02-A9A8-0E6B-2CB2C9783D45}"/>
              </a:ext>
            </a:extLst>
          </p:cNvPr>
          <p:cNvSpPr txBox="1"/>
          <p:nvPr/>
        </p:nvSpPr>
        <p:spPr>
          <a:xfrm>
            <a:off x="3666082" y="55614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b="1" i="0">
                <a:solidFill>
                  <a:srgbClr val="00B050"/>
                </a:solidFill>
                <a:effectLst/>
                <a:latin typeface="Inter"/>
              </a:rPr>
              <a:t>Random Number taken: 0.38,0.26,0.98,0.40,0.55</a:t>
            </a:r>
            <a:endParaRPr lang="en-GB" b="1">
              <a:solidFill>
                <a:srgbClr val="00B05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41F18F2-01CC-84BA-D046-87EC1B924A75}"/>
              </a:ext>
            </a:extLst>
          </p:cNvPr>
          <p:cNvCxnSpPr>
            <a:cxnSpLocks/>
          </p:cNvCxnSpPr>
          <p:nvPr/>
        </p:nvCxnSpPr>
        <p:spPr>
          <a:xfrm>
            <a:off x="5460495" y="4797302"/>
            <a:ext cx="0" cy="755681"/>
          </a:xfrm>
          <a:prstGeom prst="straightConnector1">
            <a:avLst/>
          </a:prstGeom>
          <a:ln w="825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ACBDC0-1C28-FFB2-7072-6983B53E1551}"/>
              </a:ext>
            </a:extLst>
          </p:cNvPr>
          <p:cNvCxnSpPr>
            <a:cxnSpLocks/>
          </p:cNvCxnSpPr>
          <p:nvPr/>
        </p:nvCxnSpPr>
        <p:spPr>
          <a:xfrm flipV="1">
            <a:off x="6076783" y="4602096"/>
            <a:ext cx="437322" cy="959396"/>
          </a:xfrm>
          <a:prstGeom prst="straightConnector1">
            <a:avLst/>
          </a:prstGeom>
          <a:ln w="825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693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E0E3-2A3E-8E56-4AD7-F969D4A3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613"/>
            <a:ext cx="7729728" cy="1188720"/>
          </a:xfrm>
        </p:spPr>
        <p:txBody>
          <a:bodyPr/>
          <a:lstStyle/>
          <a:p>
            <a:r>
              <a:rPr lang="en-US"/>
              <a:t>Ada BOOSTing – Weight Assigning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70FFA2-DBFE-0657-BA86-F26D62A08E38}"/>
              </a:ext>
            </a:extLst>
          </p:cNvPr>
          <p:cNvSpPr/>
          <p:nvPr/>
        </p:nvSpPr>
        <p:spPr>
          <a:xfrm>
            <a:off x="816864" y="2100714"/>
            <a:ext cx="10899648" cy="43244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close-up of math equations&#10;&#10;Description automatically generated">
            <a:extLst>
              <a:ext uri="{FF2B5EF4-FFF2-40B4-BE49-F238E27FC236}">
                <a16:creationId xmlns:a16="http://schemas.microsoft.com/office/drawing/2014/main" id="{3C4C03DD-1685-63C3-CE8D-2A0F8C5531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" t="3075" r="121" b="-215"/>
          <a:stretch/>
        </p:blipFill>
        <p:spPr>
          <a:xfrm>
            <a:off x="1462374" y="2471509"/>
            <a:ext cx="9666137" cy="276103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23837DD-CA78-B506-47DD-47B202366AD2}"/>
              </a:ext>
            </a:extLst>
          </p:cNvPr>
          <p:cNvSpPr/>
          <p:nvPr/>
        </p:nvSpPr>
        <p:spPr>
          <a:xfrm>
            <a:off x="1116507" y="2476591"/>
            <a:ext cx="341376" cy="364932"/>
          </a:xfrm>
          <a:prstGeom prst="ellipse">
            <a:avLst/>
          </a:prstGeom>
          <a:ln w="603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DDA31AC-8620-3232-4947-13C5FE755760}"/>
              </a:ext>
            </a:extLst>
          </p:cNvPr>
          <p:cNvSpPr/>
          <p:nvPr/>
        </p:nvSpPr>
        <p:spPr>
          <a:xfrm>
            <a:off x="1116507" y="2947987"/>
            <a:ext cx="341376" cy="364932"/>
          </a:xfrm>
          <a:prstGeom prst="ellipse">
            <a:avLst/>
          </a:prstGeom>
          <a:ln w="603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en-GB" sz="280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23BFD36-B1D2-6242-0B9D-DC91C85E29C9}"/>
              </a:ext>
            </a:extLst>
          </p:cNvPr>
          <p:cNvSpPr/>
          <p:nvPr/>
        </p:nvSpPr>
        <p:spPr>
          <a:xfrm>
            <a:off x="1115282" y="3742881"/>
            <a:ext cx="341376" cy="364932"/>
          </a:xfrm>
          <a:prstGeom prst="ellipse">
            <a:avLst/>
          </a:prstGeom>
          <a:ln w="603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r>
            <a:endParaRPr lang="en-GB" sz="280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E40B039-0F90-F6FB-AD1F-3377BD652E66}"/>
              </a:ext>
            </a:extLst>
          </p:cNvPr>
          <p:cNvSpPr/>
          <p:nvPr/>
        </p:nvSpPr>
        <p:spPr>
          <a:xfrm>
            <a:off x="1115282" y="4496194"/>
            <a:ext cx="341376" cy="364932"/>
          </a:xfrm>
          <a:prstGeom prst="ellipse">
            <a:avLst/>
          </a:prstGeom>
          <a:ln w="603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r>
            <a:endParaRPr lang="en-GB" sz="280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42BD980-06B4-D490-C853-294C8FBBFDA1}"/>
              </a:ext>
            </a:extLst>
          </p:cNvPr>
          <p:cNvSpPr/>
          <p:nvPr/>
        </p:nvSpPr>
        <p:spPr>
          <a:xfrm>
            <a:off x="1115282" y="5328899"/>
            <a:ext cx="341376" cy="364932"/>
          </a:xfrm>
          <a:prstGeom prst="ellipse">
            <a:avLst/>
          </a:prstGeom>
          <a:ln w="603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2446AF4-E9FB-440F-6151-8950E0B9C119}"/>
                  </a:ext>
                </a:extLst>
              </p:cNvPr>
              <p:cNvSpPr txBox="1"/>
              <p:nvPr/>
            </p:nvSpPr>
            <p:spPr>
              <a:xfrm>
                <a:off x="1563402" y="5328899"/>
                <a:ext cx="80552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en-GB" sz="2400" b="1">
                    <a:solidFill>
                      <a:srgbClr val="FF0000"/>
                    </a:solidFill>
                  </a:rPr>
                  <a:t>: Decision Stump: Decision Tree with </a:t>
                </a:r>
                <a:r>
                  <a:rPr lang="en-GB" sz="2400" b="1" err="1">
                    <a:solidFill>
                      <a:srgbClr val="FF0000"/>
                    </a:solidFill>
                  </a:rPr>
                  <a:t>Max_Depth</a:t>
                </a:r>
                <a:r>
                  <a:rPr lang="en-GB" sz="2400" b="1">
                    <a:solidFill>
                      <a:srgbClr val="FF0000"/>
                    </a:solidFill>
                  </a:rPr>
                  <a:t> = 1 </a:t>
                </a:r>
                <a:endParaRPr lang="en-GB" b="1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2446AF4-E9FB-440F-6151-8950E0B9C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402" y="5328899"/>
                <a:ext cx="8055282" cy="461665"/>
              </a:xfrm>
              <a:prstGeom prst="rect">
                <a:avLst/>
              </a:prstGeom>
              <a:blipFill>
                <a:blip r:embed="rId3"/>
                <a:stretch>
                  <a:fillRect l="-157" t="-10526" r="-157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6D09D4DC-4791-C1F1-312D-D8F3394F260C}"/>
              </a:ext>
            </a:extLst>
          </p:cNvPr>
          <p:cNvSpPr/>
          <p:nvPr/>
        </p:nvSpPr>
        <p:spPr>
          <a:xfrm>
            <a:off x="1122362" y="5861882"/>
            <a:ext cx="341376" cy="364932"/>
          </a:xfrm>
          <a:prstGeom prst="ellipse">
            <a:avLst/>
          </a:prstGeom>
          <a:ln w="603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FB5E1A3-E6FA-1801-0598-F2A5EB9AF5AB}"/>
                  </a:ext>
                </a:extLst>
              </p:cNvPr>
              <p:cNvSpPr txBox="1"/>
              <p:nvPr/>
            </p:nvSpPr>
            <p:spPr>
              <a:xfrm>
                <a:off x="1563402" y="5813515"/>
                <a:ext cx="20699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en-GB" sz="2400" b="1">
                    <a:solidFill>
                      <a:srgbClr val="FF0000"/>
                    </a:solidFill>
                  </a:rPr>
                  <a:t>: Error rate</a:t>
                </a:r>
                <a:endParaRPr lang="en-GB" b="1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FB5E1A3-E6FA-1801-0598-F2A5EB9AF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402" y="5813515"/>
                <a:ext cx="2069926" cy="461665"/>
              </a:xfrm>
              <a:prstGeom prst="rect">
                <a:avLst/>
              </a:prstGeom>
              <a:blipFill>
                <a:blip r:embed="rId4"/>
                <a:stretch>
                  <a:fillRect t="-8108" r="-3030" b="-297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7BF67F04-91A8-A072-04DB-342FF304A544}"/>
              </a:ext>
            </a:extLst>
          </p:cNvPr>
          <p:cNvSpPr/>
          <p:nvPr/>
        </p:nvSpPr>
        <p:spPr>
          <a:xfrm>
            <a:off x="3908471" y="5871981"/>
            <a:ext cx="341376" cy="364932"/>
          </a:xfrm>
          <a:prstGeom prst="ellipse">
            <a:avLst/>
          </a:prstGeom>
          <a:ln w="603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059A6A3-D415-1207-DE0E-FBEE63835FE2}"/>
                  </a:ext>
                </a:extLst>
              </p:cNvPr>
              <p:cNvSpPr txBox="1"/>
              <p:nvPr/>
            </p:nvSpPr>
            <p:spPr>
              <a:xfrm>
                <a:off x="4349511" y="5823614"/>
                <a:ext cx="20581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en-GB" sz="2400" b="1">
                    <a:solidFill>
                      <a:srgbClr val="FF0000"/>
                    </a:solidFill>
                  </a:rPr>
                  <a:t>: </a:t>
                </a:r>
                <a:r>
                  <a:rPr lang="en-GB" sz="2400" b="1" err="1">
                    <a:solidFill>
                      <a:srgbClr val="FF0000"/>
                    </a:solidFill>
                  </a:rPr>
                  <a:t>Infulence</a:t>
                </a:r>
                <a:r>
                  <a:rPr lang="en-GB" sz="2400" b="1">
                    <a:solidFill>
                      <a:srgbClr val="FF0000"/>
                    </a:solidFill>
                  </a:rPr>
                  <a:t> </a:t>
                </a:r>
                <a:endParaRPr lang="en-GB" b="1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059A6A3-D415-1207-DE0E-FBEE63835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511" y="5823614"/>
                <a:ext cx="2058192" cy="461665"/>
              </a:xfrm>
              <a:prstGeom prst="rect">
                <a:avLst/>
              </a:prstGeom>
              <a:blipFill>
                <a:blip r:embed="rId5"/>
                <a:stretch>
                  <a:fillRect t="-10811" b="-297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D2329852-377B-D230-0DAF-4026B10A01DA}"/>
              </a:ext>
            </a:extLst>
          </p:cNvPr>
          <p:cNvSpPr/>
          <p:nvPr/>
        </p:nvSpPr>
        <p:spPr>
          <a:xfrm>
            <a:off x="6804071" y="5871981"/>
            <a:ext cx="341376" cy="364932"/>
          </a:xfrm>
          <a:prstGeom prst="ellipse">
            <a:avLst/>
          </a:prstGeom>
          <a:ln w="603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E81613-67BA-B691-DC7F-6D0AEC03A61B}"/>
              </a:ext>
            </a:extLst>
          </p:cNvPr>
          <p:cNvSpPr txBox="1"/>
          <p:nvPr/>
        </p:nvSpPr>
        <p:spPr>
          <a:xfrm>
            <a:off x="7245111" y="5823614"/>
            <a:ext cx="2384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>
                <a:solidFill>
                  <a:srgbClr val="FF0000"/>
                </a:solidFill>
              </a:rPr>
              <a:t>Update weight </a:t>
            </a:r>
            <a:endParaRPr lang="en-GB" b="1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C7EC526-41EA-DABF-D6B7-3B57BFA9CB71}"/>
              </a:ext>
            </a:extLst>
          </p:cNvPr>
          <p:cNvCxnSpPr/>
          <p:nvPr/>
        </p:nvCxnSpPr>
        <p:spPr>
          <a:xfrm>
            <a:off x="816864" y="5235879"/>
            <a:ext cx="10899648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81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 animBg="1"/>
      <p:bldP spid="22" grpId="0" animBg="1"/>
      <p:bldP spid="23" grpId="0" animBg="1"/>
      <p:bldP spid="25" grpId="0" animBg="1"/>
      <p:bldP spid="27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96380-2B1D-FC8D-5AD9-1F97FC4C8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24612"/>
            <a:ext cx="7729728" cy="1188720"/>
          </a:xfrm>
        </p:spPr>
        <p:txBody>
          <a:bodyPr/>
          <a:lstStyle/>
          <a:p>
            <a:r>
              <a:rPr lang="en-US"/>
              <a:t>The pipeline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268A693-7E4B-5305-1B66-63F2A539E20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15218" y="1755648"/>
          <a:ext cx="10333069" cy="4777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94444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E0E3-2A3E-8E56-4AD7-F969D4A3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613"/>
            <a:ext cx="7729728" cy="1188720"/>
          </a:xfrm>
        </p:spPr>
        <p:txBody>
          <a:bodyPr/>
          <a:lstStyle/>
          <a:p>
            <a:r>
              <a:rPr lang="en-US"/>
              <a:t>Boosting – RESULT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93648E-0F31-F9C7-1F79-450C62D2250E}"/>
              </a:ext>
            </a:extLst>
          </p:cNvPr>
          <p:cNvSpPr/>
          <p:nvPr/>
        </p:nvSpPr>
        <p:spPr>
          <a:xfrm>
            <a:off x="855517" y="2175277"/>
            <a:ext cx="4085863" cy="33566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Confusion Matrix for Boosting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79DC6A-2652-31DA-0BDF-0F2407B31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026" y="2157414"/>
            <a:ext cx="5620039" cy="4134062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55CC695-139E-3238-7E28-8B60FF50168D}"/>
              </a:ext>
            </a:extLst>
          </p:cNvPr>
          <p:cNvGraphicFramePr>
            <a:graphicFrameLocks noGrp="1"/>
          </p:cNvGraphicFramePr>
          <p:nvPr/>
        </p:nvGraphicFramePr>
        <p:xfrm>
          <a:off x="1273492" y="2867960"/>
          <a:ext cx="3249914" cy="9822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4957">
                  <a:extLst>
                    <a:ext uri="{9D8B030D-6E8A-4147-A177-3AD203B41FA5}">
                      <a16:colId xmlns:a16="http://schemas.microsoft.com/office/drawing/2014/main" val="1610428622"/>
                    </a:ext>
                  </a:extLst>
                </a:gridCol>
                <a:gridCol w="1624957">
                  <a:extLst>
                    <a:ext uri="{9D8B030D-6E8A-4147-A177-3AD203B41FA5}">
                      <a16:colId xmlns:a16="http://schemas.microsoft.com/office/drawing/2014/main" val="2695236410"/>
                    </a:ext>
                  </a:extLst>
                </a:gridCol>
              </a:tblGrid>
              <a:tr h="525017"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20473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163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777628"/>
                  </a:ext>
                </a:extLst>
              </a:tr>
              <a:tr h="324294"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1351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235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02340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E1065F2-F207-6127-4D0D-240F5E96C90D}"/>
              </a:ext>
            </a:extLst>
          </p:cNvPr>
          <p:cNvGraphicFramePr>
            <a:graphicFrameLocks noGrp="1"/>
          </p:cNvGraphicFramePr>
          <p:nvPr/>
        </p:nvGraphicFramePr>
        <p:xfrm>
          <a:off x="1273493" y="4707195"/>
          <a:ext cx="3249914" cy="9822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4957">
                  <a:extLst>
                    <a:ext uri="{9D8B030D-6E8A-4147-A177-3AD203B41FA5}">
                      <a16:colId xmlns:a16="http://schemas.microsoft.com/office/drawing/2014/main" val="1610428622"/>
                    </a:ext>
                  </a:extLst>
                </a:gridCol>
                <a:gridCol w="1624957">
                  <a:extLst>
                    <a:ext uri="{9D8B030D-6E8A-4147-A177-3AD203B41FA5}">
                      <a16:colId xmlns:a16="http://schemas.microsoft.com/office/drawing/2014/main" val="2695236410"/>
                    </a:ext>
                  </a:extLst>
                </a:gridCol>
              </a:tblGrid>
              <a:tr h="525017"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TND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FD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777628"/>
                  </a:ext>
                </a:extLst>
              </a:tr>
              <a:tr h="324294"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FND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TD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023408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852ABD3-055D-356E-7471-56DE1C97B965}"/>
              </a:ext>
            </a:extLst>
          </p:cNvPr>
          <p:cNvSpPr/>
          <p:nvPr/>
        </p:nvSpPr>
        <p:spPr>
          <a:xfrm>
            <a:off x="2126866" y="5899815"/>
            <a:ext cx="1543168" cy="31251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Predicted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851123-83E2-7960-BF6E-4D14D2854506}"/>
              </a:ext>
            </a:extLst>
          </p:cNvPr>
          <p:cNvSpPr/>
          <p:nvPr/>
        </p:nvSpPr>
        <p:spPr>
          <a:xfrm rot="16200000">
            <a:off x="617519" y="5068898"/>
            <a:ext cx="642211" cy="25880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True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E06938-20B4-5846-9800-C52203477DA1}"/>
              </a:ext>
            </a:extLst>
          </p:cNvPr>
          <p:cNvSpPr/>
          <p:nvPr/>
        </p:nvSpPr>
        <p:spPr>
          <a:xfrm>
            <a:off x="2126865" y="4133218"/>
            <a:ext cx="1543168" cy="31251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Predicted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52DA9F-BDA6-A586-A070-A2FEA66B329D}"/>
              </a:ext>
            </a:extLst>
          </p:cNvPr>
          <p:cNvSpPr/>
          <p:nvPr/>
        </p:nvSpPr>
        <p:spPr>
          <a:xfrm rot="16200000">
            <a:off x="617518" y="3306573"/>
            <a:ext cx="642211" cy="25880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True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9C08D2-3CFF-58D4-AA83-5D555A145B55}"/>
              </a:ext>
            </a:extLst>
          </p:cNvPr>
          <p:cNvCxnSpPr>
            <a:cxnSpLocks/>
          </p:cNvCxnSpPr>
          <p:nvPr/>
        </p:nvCxnSpPr>
        <p:spPr>
          <a:xfrm>
            <a:off x="2632575" y="5327706"/>
            <a:ext cx="0" cy="307535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8430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0E372-0B8F-472E-6729-C9E296AED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51505"/>
            <a:ext cx="7729728" cy="766467"/>
          </a:xfrm>
        </p:spPr>
        <p:txBody>
          <a:bodyPr/>
          <a:lstStyle/>
          <a:p>
            <a:r>
              <a:rPr lang="en-GB"/>
              <a:t>Model</a:t>
            </a:r>
            <a:r>
              <a:rPr lang="zh-CN" altLang="en-US">
                <a:ea typeface="华文中宋"/>
              </a:rPr>
              <a:t> </a:t>
            </a:r>
            <a:r>
              <a:rPr lang="en-US" altLang="zh-CN">
                <a:ea typeface="华文中宋"/>
              </a:rPr>
              <a:t>Evaluation </a:t>
            </a:r>
            <a:r>
              <a:rPr lang="en-US">
                <a:ea typeface="华文中宋"/>
              </a:rPr>
              <a:t>–</a:t>
            </a:r>
            <a:r>
              <a:rPr lang="en-US" altLang="zh-CN">
                <a:ea typeface="华文中宋"/>
              </a:rPr>
              <a:t> Comparison</a:t>
            </a:r>
            <a:endParaRPr lang="en-GB">
              <a:ea typeface="华文中宋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3BF0A-52BF-06FA-D153-DF4D4CC91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4" name="Content Placeholder 8">
            <a:extLst>
              <a:ext uri="{FF2B5EF4-FFF2-40B4-BE49-F238E27FC236}">
                <a16:creationId xmlns:a16="http://schemas.microsoft.com/office/drawing/2014/main" id="{0296072D-DC14-C4CD-6538-2CACC47869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6752500"/>
              </p:ext>
            </p:extLst>
          </p:nvPr>
        </p:nvGraphicFramePr>
        <p:xfrm>
          <a:off x="569259" y="1366146"/>
          <a:ext cx="11053480" cy="5140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741">
                  <a:extLst>
                    <a:ext uri="{9D8B030D-6E8A-4147-A177-3AD203B41FA5}">
                      <a16:colId xmlns:a16="http://schemas.microsoft.com/office/drawing/2014/main" val="2710756654"/>
                    </a:ext>
                  </a:extLst>
                </a:gridCol>
                <a:gridCol w="1540904">
                  <a:extLst>
                    <a:ext uri="{9D8B030D-6E8A-4147-A177-3AD203B41FA5}">
                      <a16:colId xmlns:a16="http://schemas.microsoft.com/office/drawing/2014/main" val="2411528000"/>
                    </a:ext>
                  </a:extLst>
                </a:gridCol>
                <a:gridCol w="1537763">
                  <a:extLst>
                    <a:ext uri="{9D8B030D-6E8A-4147-A177-3AD203B41FA5}">
                      <a16:colId xmlns:a16="http://schemas.microsoft.com/office/drawing/2014/main" val="318339557"/>
                    </a:ext>
                  </a:extLst>
                </a:gridCol>
                <a:gridCol w="1537763">
                  <a:extLst>
                    <a:ext uri="{9D8B030D-6E8A-4147-A177-3AD203B41FA5}">
                      <a16:colId xmlns:a16="http://schemas.microsoft.com/office/drawing/2014/main" val="639536296"/>
                    </a:ext>
                  </a:extLst>
                </a:gridCol>
                <a:gridCol w="1621309">
                  <a:extLst>
                    <a:ext uri="{9D8B030D-6E8A-4147-A177-3AD203B41FA5}">
                      <a16:colId xmlns:a16="http://schemas.microsoft.com/office/drawing/2014/main" val="2406252751"/>
                    </a:ext>
                  </a:extLst>
                </a:gridCol>
              </a:tblGrid>
              <a:tr h="420896"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Accuracy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FNDR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AUC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728236"/>
                  </a:ext>
                </a:extLst>
              </a:tr>
              <a:tr h="420896"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Logistic Regression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93.16%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400"/>
                        <a:t>99.27%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85.82%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0.840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093103"/>
                  </a:ext>
                </a:extLst>
              </a:tr>
              <a:tr h="420896"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KNN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92.80%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99.00%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86.25%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0.720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917624"/>
                  </a:ext>
                </a:extLst>
              </a:tr>
              <a:tr h="420896"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Random Forest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93.11%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99.06%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83.75%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0.837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017926"/>
                  </a:ext>
                </a:extLst>
              </a:tr>
              <a:tr h="583844"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AdaBoost (150 weak learners)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solidFill>
                            <a:srgbClr val="FF0000"/>
                          </a:solidFill>
                        </a:rPr>
                        <a:t>93.19%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99.21%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85.18%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0.842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389683"/>
                  </a:ext>
                </a:extLst>
              </a:tr>
              <a:tr h="583844"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AdaBoost (500 weak learners)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90.01%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95.13%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75.05%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0.760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86349"/>
                  </a:ext>
                </a:extLst>
              </a:tr>
              <a:tr h="843330"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Gradient Boosting(150 weak learners)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93.06%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solidFill>
                            <a:srgbClr val="FF0000"/>
                          </a:solidFill>
                        </a:rPr>
                        <a:t>99.55%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90.69%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solidFill>
                            <a:srgbClr val="FF0000"/>
                          </a:solidFill>
                        </a:rPr>
                        <a:t>0.846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981067"/>
                  </a:ext>
                </a:extLst>
              </a:tr>
              <a:tr h="843330"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Gradient Boosting(500 weak learners)</a:t>
                      </a:r>
                      <a:endParaRPr lang="en-GB" sz="24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89.50%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94.41%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solidFill>
                            <a:srgbClr val="FF0000"/>
                          </a:solidFill>
                        </a:rPr>
                        <a:t>73.75%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0.692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873094"/>
                  </a:ext>
                </a:extLst>
              </a:tr>
              <a:tr h="420896">
                <a:tc>
                  <a:txBody>
                    <a:bodyPr/>
                    <a:lstStyle/>
                    <a:p>
                      <a:pPr algn="ctr"/>
                      <a:r>
                        <a:rPr lang="en-GB" sz="2400" b="1"/>
                        <a:t>Null 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49.28%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92.63%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93.15%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0.512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46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98011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E0E3-2A3E-8E56-4AD7-F969D4A3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613"/>
            <a:ext cx="7729728" cy="1188720"/>
          </a:xfrm>
        </p:spPr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70FFA2-DBFE-0657-BA86-F26D62A08E38}"/>
              </a:ext>
            </a:extLst>
          </p:cNvPr>
          <p:cNvSpPr/>
          <p:nvPr/>
        </p:nvSpPr>
        <p:spPr>
          <a:xfrm>
            <a:off x="1188844" y="1964789"/>
            <a:ext cx="9796314" cy="43695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916CC-8C33-E848-08D1-72D47694C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6234" y="2272117"/>
            <a:ext cx="8713676" cy="4062270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sz="2600">
                <a:solidFill>
                  <a:schemeClr val="tx1"/>
                </a:solidFill>
              </a:rPr>
              <a:t>Which variable is the most important in prediction?</a:t>
            </a:r>
          </a:p>
          <a:p>
            <a:pPr lvl="1"/>
            <a:r>
              <a:rPr lang="en-US" sz="2600">
                <a:solidFill>
                  <a:schemeClr val="tx1"/>
                </a:solidFill>
              </a:rPr>
              <a:t>Logistic regression weight: Revolving </a:t>
            </a:r>
            <a:r>
              <a:rPr lang="en-US" sz="2600" err="1">
                <a:solidFill>
                  <a:schemeClr val="tx1"/>
                </a:solidFill>
              </a:rPr>
              <a:t>UtilizationOfUnsecuredLines</a:t>
            </a:r>
            <a:r>
              <a:rPr lang="en-US" sz="2600">
                <a:solidFill>
                  <a:schemeClr val="tx1"/>
                </a:solidFill>
              </a:rPr>
              <a:t> (0.64)</a:t>
            </a:r>
          </a:p>
          <a:p>
            <a:r>
              <a:rPr lang="en-US" sz="2600">
                <a:solidFill>
                  <a:schemeClr val="tx1"/>
                </a:solidFill>
              </a:rPr>
              <a:t> Which model should lenders use for prediction?</a:t>
            </a:r>
          </a:p>
          <a:p>
            <a:pPr marL="685800" lvl="1" indent="-457200">
              <a:buAutoNum type="arabicPeriod"/>
            </a:pPr>
            <a:r>
              <a:rPr lang="en-GB" sz="2600" b="0" i="0" u="none" strike="noStrike">
                <a:effectLst/>
              </a:rPr>
              <a:t>Reducing the False </a:t>
            </a:r>
            <a:r>
              <a:rPr lang="en-GB" sz="2600"/>
              <a:t>N</a:t>
            </a:r>
            <a:r>
              <a:rPr lang="en-GB" sz="2600" b="0" i="0" u="none" strike="noStrike">
                <a:effectLst/>
              </a:rPr>
              <a:t>on </a:t>
            </a:r>
            <a:r>
              <a:rPr lang="en-GB" sz="2600"/>
              <a:t>D</a:t>
            </a:r>
            <a:r>
              <a:rPr lang="en-GB" sz="2600" b="0" i="0" u="none" strike="noStrike">
                <a:effectLst/>
              </a:rPr>
              <a:t>efault </a:t>
            </a:r>
            <a:r>
              <a:rPr lang="en-GB" sz="2600"/>
              <a:t>R</a:t>
            </a:r>
            <a:r>
              <a:rPr lang="en-GB" sz="2600" b="0" i="0" u="none" strike="noStrike">
                <a:effectLst/>
              </a:rPr>
              <a:t>ate </a:t>
            </a:r>
          </a:p>
          <a:p>
            <a:pPr lvl="2">
              <a:buFont typeface="Wingdings" pitchFamily="2" charset="2"/>
              <a:buChar char="Ø"/>
            </a:pPr>
            <a:r>
              <a:rPr lang="en-GB" sz="2600"/>
              <a:t> Gradient boosting (500 learners)</a:t>
            </a:r>
            <a:endParaRPr lang="en-GB" sz="2600" b="0" i="0" u="none" strike="noStrike">
              <a:effectLst/>
            </a:endParaRPr>
          </a:p>
          <a:p>
            <a:pPr marL="685800" lvl="1" indent="-457200">
              <a:buAutoNum type="arabicPeriod"/>
            </a:pPr>
            <a:r>
              <a:rPr lang="en-GB" sz="2600">
                <a:solidFill>
                  <a:schemeClr val="tx1"/>
                </a:solidFill>
              </a:rPr>
              <a:t>Identifying important attribute</a:t>
            </a:r>
          </a:p>
          <a:p>
            <a:pPr lvl="2">
              <a:buFont typeface="Wingdings" pitchFamily="2" charset="2"/>
              <a:buChar char="Ø"/>
            </a:pPr>
            <a:r>
              <a:rPr lang="en-GB" sz="2600">
                <a:solidFill>
                  <a:schemeClr val="tx1"/>
                </a:solidFill>
              </a:rPr>
              <a:t> Logistic regression</a:t>
            </a:r>
          </a:p>
          <a:p>
            <a:pPr marL="685800" lvl="1" indent="-457200">
              <a:buAutoNum type="arabicPeriod"/>
            </a:pPr>
            <a:r>
              <a:rPr lang="en-GB" sz="2600">
                <a:solidFill>
                  <a:schemeClr val="tx1"/>
                </a:solidFill>
              </a:rPr>
              <a:t>Maximise loans given to customers</a:t>
            </a:r>
          </a:p>
          <a:p>
            <a:pPr lvl="2">
              <a:buFont typeface="Wingdings" pitchFamily="2" charset="2"/>
              <a:buChar char="Ø"/>
            </a:pPr>
            <a:r>
              <a:rPr lang="en-GB" sz="2600">
                <a:solidFill>
                  <a:schemeClr val="tx1"/>
                </a:solidFill>
              </a:rPr>
              <a:t>Gradient boosting (150 learners)</a:t>
            </a:r>
          </a:p>
          <a:p>
            <a:r>
              <a:rPr lang="en-GB" sz="2600">
                <a:solidFill>
                  <a:schemeClr val="tx1"/>
                </a:solidFill>
              </a:rPr>
              <a:t>Suggested further work</a:t>
            </a:r>
            <a:endParaRPr lang="en-US" sz="2600">
              <a:solidFill>
                <a:schemeClr val="tx1"/>
              </a:solidFill>
            </a:endParaRPr>
          </a:p>
          <a:p>
            <a:pPr lvl="1"/>
            <a:endParaRPr lang="en-US" sz="200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67C59FD-7BAB-3F76-EF3C-2222AE4D836E}"/>
                  </a:ext>
                </a:extLst>
              </p14:cNvPr>
              <p14:cNvContentPartPr/>
              <p14:nvPr/>
            </p14:nvContentPartPr>
            <p14:xfrm>
              <a:off x="2446343" y="3060640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67C59FD-7BAB-3F76-EF3C-2222AE4D836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37343" y="30516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B2540CE-DAA9-6A3F-90A2-C1B063835CF2}"/>
                  </a:ext>
                </a:extLst>
              </p14:cNvPr>
              <p14:cNvContentPartPr/>
              <p14:nvPr/>
            </p14:nvContentPartPr>
            <p14:xfrm>
              <a:off x="6818903" y="2533960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B2540CE-DAA9-6A3F-90A2-C1B063835CF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12783" y="2527840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1804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D814F-1382-97C6-79A7-0419CFE27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ORIGINAL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5A9F2D-4AE1-C0A4-6DAC-7FF184C55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805" y="2638425"/>
            <a:ext cx="4909458" cy="3101975"/>
          </a:xfrm>
          <a:prstGeom prst="rect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000" u="sng"/>
              <a:t>MISSING VALUES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Monthly Income contained 29,731 NA entries which was 19.82% of the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Number Of Dependents contained 3,924 NA entries which was 2.62% of the data</a:t>
            </a:r>
          </a:p>
          <a:p>
            <a:pPr marL="0" indent="0" algn="ctr">
              <a:buNone/>
            </a:pPr>
            <a:r>
              <a:rPr lang="en-US"/>
              <a:t>Not sufficient to remove all missing values, therefore imputation is necessary.</a:t>
            </a:r>
          </a:p>
          <a:p>
            <a:pPr marL="342900" indent="-342900">
              <a:buFont typeface="+mj-lt"/>
              <a:buAutoNum type="arabicPeriod"/>
            </a:pPr>
            <a:endParaRPr lang="en-GB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19C0E6F-F5F8-F000-D7A1-1C884737E39F}"/>
              </a:ext>
            </a:extLst>
          </p:cNvPr>
          <p:cNvSpPr txBox="1">
            <a:spLocks/>
          </p:cNvSpPr>
          <p:nvPr/>
        </p:nvSpPr>
        <p:spPr>
          <a:xfrm>
            <a:off x="6476997" y="3037848"/>
            <a:ext cx="4909459" cy="2292804"/>
          </a:xfrm>
          <a:prstGeom prst="rect">
            <a:avLst/>
          </a:prstGeom>
          <a:ln w="2857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endParaRPr lang="en-US"/>
          </a:p>
          <a:p>
            <a:pPr marL="0" indent="0" algn="ctr">
              <a:buNone/>
            </a:pPr>
            <a:r>
              <a:rPr lang="en-US" sz="2000" u="sng"/>
              <a:t>IMBALANCE OF DATASET</a:t>
            </a:r>
          </a:p>
          <a:p>
            <a:pPr marL="342900" indent="-342900">
              <a:buFont typeface="+mj-lt"/>
              <a:buAutoNum type="arabicPeriod"/>
            </a:pPr>
            <a:r>
              <a:rPr lang="fr-FR"/>
              <a:t>Total default entries = 10,026 (6.68%)  </a:t>
            </a:r>
          </a:p>
          <a:p>
            <a:pPr marL="342900" indent="-342900">
              <a:buFont typeface="+mj-lt"/>
              <a:buAutoNum type="arabicPeriod"/>
            </a:pPr>
            <a:r>
              <a:rPr lang="fr-FR"/>
              <a:t>Total non-default entries =139,974 (93.32%)</a:t>
            </a:r>
            <a:endParaRPr lang="en-GB"/>
          </a:p>
          <a:p>
            <a:pPr marL="342900" indent="-342900">
              <a:buFont typeface="+mj-lt"/>
              <a:buAutoNum type="arabicPeriod"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8370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7D72E8A-3827-1189-9233-2F7049FB75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4" b="-1231"/>
          <a:stretch/>
        </p:blipFill>
        <p:spPr>
          <a:xfrm>
            <a:off x="486141" y="1011304"/>
            <a:ext cx="5276548" cy="46215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16F97B9-23C6-4EF1-AED7-D5E3C26A6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096000" y="1142999"/>
            <a:ext cx="0" cy="45720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43B8F399-10E5-7CD1-7B9A-A21AF3AA3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753" y="1447799"/>
            <a:ext cx="5495753" cy="364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33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9F35-876D-F343-CE90-F40225EA8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339661"/>
            <a:ext cx="5928637" cy="1188720"/>
          </a:xfrm>
        </p:spPr>
        <p:txBody>
          <a:bodyPr vert="horz" lIns="274320" tIns="182880" rIns="274320" bIns="182880" rtlCol="0" anchorCtr="1">
            <a:normAutofit/>
          </a:bodyPr>
          <a:lstStyle/>
          <a:p>
            <a:r>
              <a:rPr lang="en-US"/>
              <a:t>ORIGINAL DATA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D0331E2-ED4B-3050-2A0F-75729CE02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638044"/>
            <a:ext cx="5925312" cy="31019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90C969A-0DF4-4AA9-93B9-0E1DEE8B6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-2"/>
            <a:ext cx="4657344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18A2F7-0650-4C53-B94E-7F8BB42D0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6220" y="315301"/>
            <a:ext cx="4014216" cy="5623561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8536D67-12C2-4065-B541-428BEBB26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0812" y="479893"/>
            <a:ext cx="3685032" cy="52943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4CA314-B436-E217-A50E-9A20EC94D6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4" b="-1596"/>
          <a:stretch/>
        </p:blipFill>
        <p:spPr>
          <a:xfrm>
            <a:off x="8197297" y="2603661"/>
            <a:ext cx="3353834" cy="29480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A646DDE-5A9D-3C7D-C4E6-E5C99105C45F}"/>
              </a:ext>
            </a:extLst>
          </p:cNvPr>
          <p:cNvSpPr/>
          <p:nvPr/>
        </p:nvSpPr>
        <p:spPr>
          <a:xfrm>
            <a:off x="340150" y="2001446"/>
            <a:ext cx="7058378" cy="393603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u="sng"/>
              <a:t>OUTLIERS</a:t>
            </a:r>
          </a:p>
          <a:p>
            <a:pPr algn="ctr"/>
            <a:endParaRPr lang="en-GB" u="sng"/>
          </a:p>
          <a:p>
            <a:pPr marL="285750" indent="-285750" algn="ctr">
              <a:buFontTx/>
              <a:buChar char="-"/>
            </a:pPr>
            <a:r>
              <a:rPr lang="en-GB"/>
              <a:t>Monthly Income and Past Due Variables have extreme outliers.</a:t>
            </a:r>
          </a:p>
          <a:p>
            <a:pPr marL="285750" indent="-285750" algn="ctr">
              <a:buFontTx/>
              <a:buChar char="-"/>
            </a:pPr>
            <a:r>
              <a:rPr lang="en-GB"/>
              <a:t>Other variables have outliers that seem more appropriate.</a:t>
            </a:r>
          </a:p>
          <a:p>
            <a:pPr algn="ctr"/>
            <a:endParaRPr lang="en-GB" u="sng"/>
          </a:p>
          <a:p>
            <a:pPr algn="ctr"/>
            <a:r>
              <a:rPr lang="en-GB" u="sng"/>
              <a:t>CORRELATION</a:t>
            </a:r>
          </a:p>
          <a:p>
            <a:pPr algn="ctr"/>
            <a:endParaRPr lang="en-GB" u="sng"/>
          </a:p>
          <a:p>
            <a:pPr algn="ctr"/>
            <a:r>
              <a:rPr lang="en-GB"/>
              <a:t>The Past Due Variables are 0.99 correlated, all other variables have little to no correlation.  </a:t>
            </a:r>
          </a:p>
          <a:p>
            <a:pPr algn="ctr"/>
            <a:endParaRPr lang="en-GB"/>
          </a:p>
          <a:p>
            <a:pPr algn="ctr"/>
            <a:r>
              <a:rPr lang="en-GB"/>
              <a:t>Correlation and Extreme Outliers can be a source of concern due </a:t>
            </a:r>
          </a:p>
          <a:p>
            <a:pPr algn="ctr"/>
            <a:r>
              <a:rPr lang="en-GB"/>
              <a:t>to our model assumptions </a:t>
            </a:r>
          </a:p>
          <a:p>
            <a:pPr algn="ctr"/>
            <a:endParaRPr lang="en-GB" u="sng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363BFE08-A502-7601-A651-F1DE7BC9E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0631" y="599383"/>
            <a:ext cx="3042285" cy="201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988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96380-2B1D-FC8D-5AD9-1F97FC4C8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24612"/>
            <a:ext cx="7729728" cy="1188720"/>
          </a:xfrm>
        </p:spPr>
        <p:txBody>
          <a:bodyPr/>
          <a:lstStyle/>
          <a:p>
            <a:r>
              <a:rPr lang="en-US"/>
              <a:t>The pipeline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268A693-7E4B-5305-1B66-63F2A539E2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5423257"/>
              </p:ext>
            </p:extLst>
          </p:nvPr>
        </p:nvGraphicFramePr>
        <p:xfrm>
          <a:off x="1115218" y="1755648"/>
          <a:ext cx="10333069" cy="4777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A4C56548-BFCD-1739-89B2-FBF611A22662}"/>
              </a:ext>
            </a:extLst>
          </p:cNvPr>
          <p:cNvSpPr/>
          <p:nvPr/>
        </p:nvSpPr>
        <p:spPr>
          <a:xfrm>
            <a:off x="4815407" y="2519123"/>
            <a:ext cx="2925678" cy="764088"/>
          </a:xfrm>
          <a:prstGeom prst="rect">
            <a:avLst/>
          </a:prstGeom>
          <a:noFill/>
          <a:ln w="444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281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E0E3-2A3E-8E56-4AD7-F969D4A3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613"/>
            <a:ext cx="7729728" cy="1188720"/>
          </a:xfrm>
        </p:spPr>
        <p:txBody>
          <a:bodyPr/>
          <a:lstStyle/>
          <a:p>
            <a:r>
              <a:rPr lang="en-US"/>
              <a:t>Data Cleaning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217B7E-014C-03A8-61F1-9C10BA36EB7A}"/>
              </a:ext>
            </a:extLst>
          </p:cNvPr>
          <p:cNvSpPr/>
          <p:nvPr/>
        </p:nvSpPr>
        <p:spPr>
          <a:xfrm>
            <a:off x="523599" y="2440153"/>
            <a:ext cx="6423146" cy="283998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C87832B-DF29-E01D-79BF-8374C2B66C21}"/>
              </a:ext>
            </a:extLst>
          </p:cNvPr>
          <p:cNvSpPr txBox="1">
            <a:spLocks/>
          </p:cNvSpPr>
          <p:nvPr/>
        </p:nvSpPr>
        <p:spPr>
          <a:xfrm>
            <a:off x="841091" y="2790288"/>
            <a:ext cx="5617582" cy="22096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</a:rPr>
              <a:t>In data cleaning. we had to also consider illogical data.</a:t>
            </a:r>
          </a:p>
          <a:p>
            <a:r>
              <a:rPr lang="en-US">
                <a:solidFill>
                  <a:schemeClr val="tx1"/>
                </a:solidFill>
              </a:rPr>
              <a:t> In the context of credit scoring, illogical data can be determined by standard bank regulations and the law. </a:t>
            </a:r>
          </a:p>
          <a:p>
            <a:r>
              <a:rPr lang="en-US">
                <a:solidFill>
                  <a:schemeClr val="tx1"/>
                </a:solidFill>
              </a:rPr>
              <a:t>We applied these restrictions first and adjusted the severity of them to balance the removal of outliers while preserving a sufficient dataset for the analysis.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6E0266-5374-DBFD-AE02-E8A8C1F783F8}"/>
              </a:ext>
            </a:extLst>
          </p:cNvPr>
          <p:cNvSpPr/>
          <p:nvPr/>
        </p:nvSpPr>
        <p:spPr>
          <a:xfrm>
            <a:off x="7364554" y="2435752"/>
            <a:ext cx="4303847" cy="2837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48C044D-A538-EB82-EFAA-701AEB6BC64A}"/>
              </a:ext>
            </a:extLst>
          </p:cNvPr>
          <p:cNvSpPr txBox="1">
            <a:spLocks/>
          </p:cNvSpPr>
          <p:nvPr/>
        </p:nvSpPr>
        <p:spPr>
          <a:xfrm>
            <a:off x="7571778" y="2504328"/>
            <a:ext cx="5312781" cy="24747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1464832-96C3-6C95-6C29-B7CF76351711}"/>
              </a:ext>
            </a:extLst>
          </p:cNvPr>
          <p:cNvSpPr txBox="1">
            <a:spLocks/>
          </p:cNvSpPr>
          <p:nvPr/>
        </p:nvSpPr>
        <p:spPr>
          <a:xfrm>
            <a:off x="7421307" y="2513837"/>
            <a:ext cx="3829285" cy="247471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GB" u="sng">
                <a:solidFill>
                  <a:schemeClr val="tx1"/>
                </a:solidFill>
              </a:rPr>
              <a:t>DATA CONSTRAINTS </a:t>
            </a:r>
          </a:p>
          <a:p>
            <a:pPr marL="5715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800">
                <a:solidFill>
                  <a:schemeClr val="tx1"/>
                </a:solidFill>
              </a:rPr>
              <a:t>Age: Between 18 and 75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GB" sz="1800">
                <a:solidFill>
                  <a:schemeClr val="tx1"/>
                </a:solidFill>
              </a:rPr>
              <a:t>Monthly Income: 0 or greater than the Minimum Income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GB" sz="1800">
                <a:solidFill>
                  <a:schemeClr val="tx1"/>
                </a:solidFill>
              </a:rPr>
              <a:t>Debt Ratio:  Less than 2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GB" sz="1800">
                <a:solidFill>
                  <a:schemeClr val="tx1"/>
                </a:solidFill>
              </a:rPr>
              <a:t>Revolving Utilisation: Less than 6</a:t>
            </a:r>
          </a:p>
          <a:p>
            <a:pPr algn="ctr"/>
            <a:endParaRPr lang="en-US"/>
          </a:p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31209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2">
    <wetp:webextensionref xmlns:r="http://schemas.openxmlformats.org/officeDocument/2006/relationships" r:id="rId1"/>
  </wetp:taskpane>
  <wetp:taskpane dockstate="right" visibility="0" width="525" row="3">
    <wetp:webextensionref xmlns:r="http://schemas.openxmlformats.org/officeDocument/2006/relationships" r:id="rId2"/>
  </wetp:taskpane>
  <wetp:taskpane dockstate="right" visibility="0" width="525" row="4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F03D2D6A-987B-4380-9A20-D370EBC098F3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52087F5A-59B9-41CE-993C-D6AA96C55174}">
  <we:reference id="wa104379997" version="3.0.0.0" store="en-US" storeType="OMEX"/>
  <we:alternateReferences>
    <we:reference id="wa104379997" version="3.0.0.0" store="wa104379997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4B5BF87B-9AA1-42E0-8672-C6A0447C6DED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e71919a-dda6-4b8f-9673-63e3e1942c0d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DBFFC38C3804942A3FFF20B0EE6D2A2" ma:contentTypeVersion="8" ma:contentTypeDescription="Create a new document." ma:contentTypeScope="" ma:versionID="c8213f3390c649136a69d58b3bc133b4">
  <xsd:schema xmlns:xsd="http://www.w3.org/2001/XMLSchema" xmlns:xs="http://www.w3.org/2001/XMLSchema" xmlns:p="http://schemas.microsoft.com/office/2006/metadata/properties" xmlns:ns3="ce71919a-dda6-4b8f-9673-63e3e1942c0d" xmlns:ns4="d7999d28-c442-4779-bfa2-a2aa39b47d7f" targetNamespace="http://schemas.microsoft.com/office/2006/metadata/properties" ma:root="true" ma:fieldsID="b9126ecc2eed751ad2a5ca0642269cb4" ns3:_="" ns4:_="">
    <xsd:import namespace="ce71919a-dda6-4b8f-9673-63e3e1942c0d"/>
    <xsd:import namespace="d7999d28-c442-4779-bfa2-a2aa39b47d7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71919a-dda6-4b8f-9673-63e3e1942c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999d28-c442-4779-bfa2-a2aa39b47d7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9021E83-828A-4952-A3CD-90070F3CCF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B7258DC-DC31-4316-BCE7-935D4BD519E6}">
  <ds:schemaRefs>
    <ds:schemaRef ds:uri="http://purl.org/dc/dcmitype/"/>
    <ds:schemaRef ds:uri="http://schemas.microsoft.com/office/2006/documentManagement/types"/>
    <ds:schemaRef ds:uri="http://purl.org/dc/terms/"/>
    <ds:schemaRef ds:uri="http://www.w3.org/XML/1998/namespace"/>
    <ds:schemaRef ds:uri="ce71919a-dda6-4b8f-9673-63e3e1942c0d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d7999d28-c442-4779-bfa2-a2aa39b47d7f"/>
  </ds:schemaRefs>
</ds:datastoreItem>
</file>

<file path=customXml/itemProps3.xml><?xml version="1.0" encoding="utf-8"?>
<ds:datastoreItem xmlns:ds="http://schemas.openxmlformats.org/officeDocument/2006/customXml" ds:itemID="{3EEECBF0-113C-4375-8B44-4D1414F0F1DB}">
  <ds:schemaRefs>
    <ds:schemaRef ds:uri="ce71919a-dda6-4b8f-9673-63e3e1942c0d"/>
    <ds:schemaRef ds:uri="d7999d28-c442-4779-bfa2-a2aa39b47d7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1440</Words>
  <Application>Microsoft Macintosh PowerPoint</Application>
  <PresentationFormat>Widescreen</PresentationFormat>
  <Paragraphs>406</Paragraphs>
  <Slides>42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Inter</vt:lpstr>
      <vt:lpstr>Microsoft YaHei UI</vt:lpstr>
      <vt:lpstr>华文中宋</vt:lpstr>
      <vt:lpstr>Aptos</vt:lpstr>
      <vt:lpstr>Arial</vt:lpstr>
      <vt:lpstr>Cambria Math</vt:lpstr>
      <vt:lpstr>Gill Sans MT</vt:lpstr>
      <vt:lpstr>Wingdings</vt:lpstr>
      <vt:lpstr>Parcel</vt:lpstr>
      <vt:lpstr>Credit Scoring &amp; Predicting Default Probability</vt:lpstr>
      <vt:lpstr>What is Default Probability?</vt:lpstr>
      <vt:lpstr>The task</vt:lpstr>
      <vt:lpstr>The pipeline</vt:lpstr>
      <vt:lpstr>ORIGINAL DATA</vt:lpstr>
      <vt:lpstr>PowerPoint Presentation</vt:lpstr>
      <vt:lpstr>ORIGINAL DATA</vt:lpstr>
      <vt:lpstr>The pipeline</vt:lpstr>
      <vt:lpstr>Data Cleaning</vt:lpstr>
      <vt:lpstr>PowerPoint Presentation</vt:lpstr>
      <vt:lpstr>CLEANED DATASET</vt:lpstr>
      <vt:lpstr>The pipeline</vt:lpstr>
      <vt:lpstr>Imputation – Overview</vt:lpstr>
      <vt:lpstr>Imputation – Pipeline</vt:lpstr>
      <vt:lpstr>Imputation – Result</vt:lpstr>
      <vt:lpstr>Imputation – XGB Model</vt:lpstr>
      <vt:lpstr>Imputation – Gradient Descent/Newton’s Method</vt:lpstr>
      <vt:lpstr>Imputation – Decision Tree Classifier</vt:lpstr>
      <vt:lpstr>Imputation – Decision Tree Regressor</vt:lpstr>
      <vt:lpstr>Imputation – GBDT &amp; XGB</vt:lpstr>
      <vt:lpstr>The pipeline</vt:lpstr>
      <vt:lpstr>PCA – PARALLEL ANALYSIS</vt:lpstr>
      <vt:lpstr>PCA – PARALLEL ANALYSIS</vt:lpstr>
      <vt:lpstr>The pipeline</vt:lpstr>
      <vt:lpstr>EVALUATION Metric – Confusion Matrix</vt:lpstr>
      <vt:lpstr>EVALUATION Metric – AUC ROC</vt:lpstr>
      <vt:lpstr>Logistic Regression – Method</vt:lpstr>
      <vt:lpstr>Logistic Regression – Method</vt:lpstr>
      <vt:lpstr>PowerPoint Presentation</vt:lpstr>
      <vt:lpstr>Logistic Regression – Results</vt:lpstr>
      <vt:lpstr>Random Forest – method (Forest of Decision Tree)</vt:lpstr>
      <vt:lpstr>Random Forest – method (Forest of Decision Tree)</vt:lpstr>
      <vt:lpstr>Random Forest – results</vt:lpstr>
      <vt:lpstr>KNN – method</vt:lpstr>
      <vt:lpstr>KNN – results</vt:lpstr>
      <vt:lpstr>Ada BOOSTing – Method</vt:lpstr>
      <vt:lpstr>Ada BOOSTing – Method</vt:lpstr>
      <vt:lpstr>Ada BOOSTing – Method</vt:lpstr>
      <vt:lpstr>Ada BOOSTing – Weight Assigning</vt:lpstr>
      <vt:lpstr>Boosting – RESULT</vt:lpstr>
      <vt:lpstr>Model Evaluation – Comparison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Scoring &amp; Predicting Default Probability</dc:title>
  <dc:creator>Jemma Moseley</dc:creator>
  <cp:lastModifiedBy>Liangxiao LI</cp:lastModifiedBy>
  <cp:revision>1</cp:revision>
  <dcterms:created xsi:type="dcterms:W3CDTF">2024-03-04T10:16:05Z</dcterms:created>
  <dcterms:modified xsi:type="dcterms:W3CDTF">2024-03-14T19:54:51Z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0x0101002DBFFC38C3804942A3FFF20B0EE6D2A2</vt:lpwstr>
  </property>
</Properties>
</file>